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6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9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1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3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4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  <p:sldMasterId id="2147483678" r:id="rId3"/>
  </p:sldMasterIdLst>
  <p:notesMasterIdLst>
    <p:notesMasterId r:id="rId37"/>
  </p:notesMasterIdLst>
  <p:handoutMasterIdLst>
    <p:handoutMasterId r:id="rId38"/>
  </p:handoutMasterIdLst>
  <p:sldIdLst>
    <p:sldId id="440" r:id="rId4"/>
    <p:sldId id="441" r:id="rId5"/>
    <p:sldId id="443" r:id="rId6"/>
    <p:sldId id="527" r:id="rId7"/>
    <p:sldId id="499" r:id="rId8"/>
    <p:sldId id="459" r:id="rId9"/>
    <p:sldId id="540" r:id="rId10"/>
    <p:sldId id="528" r:id="rId11"/>
    <p:sldId id="484" r:id="rId12"/>
    <p:sldId id="529" r:id="rId13"/>
    <p:sldId id="530" r:id="rId14"/>
    <p:sldId id="531" r:id="rId15"/>
    <p:sldId id="532" r:id="rId16"/>
    <p:sldId id="533" r:id="rId17"/>
    <p:sldId id="534" r:id="rId18"/>
    <p:sldId id="535" r:id="rId19"/>
    <p:sldId id="536" r:id="rId20"/>
    <p:sldId id="537" r:id="rId21"/>
    <p:sldId id="523" r:id="rId22"/>
    <p:sldId id="504" r:id="rId23"/>
    <p:sldId id="505" r:id="rId24"/>
    <p:sldId id="506" r:id="rId25"/>
    <p:sldId id="507" r:id="rId26"/>
    <p:sldId id="508" r:id="rId27"/>
    <p:sldId id="509" r:id="rId28"/>
    <p:sldId id="513" r:id="rId29"/>
    <p:sldId id="511" r:id="rId30"/>
    <p:sldId id="512" r:id="rId31"/>
    <p:sldId id="543" r:id="rId32"/>
    <p:sldId id="526" r:id="rId33"/>
    <p:sldId id="546" r:id="rId34"/>
    <p:sldId id="548" r:id="rId35"/>
    <p:sldId id="549" r:id="rId36"/>
  </p:sldIdLst>
  <p:sldSz cx="9144000" cy="6858000" type="screen4x3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īdaka Gunta" initials="LG" lastIdx="1" clrIdx="0">
    <p:extLst>
      <p:ext uri="{19B8F6BF-5375-455C-9EA6-DF929625EA0E}">
        <p15:presenceInfo xmlns:p15="http://schemas.microsoft.com/office/powerpoint/2012/main" userId="Līdaka Gunta" providerId="None"/>
      </p:ext>
    </p:extLst>
  </p:cmAuthor>
  <p:cmAuthor id="2" name="Reinis Dzelzkalējs" initials="RDz" lastIdx="3" clrIdx="1">
    <p:extLst>
      <p:ext uri="{19B8F6BF-5375-455C-9EA6-DF929625EA0E}">
        <p15:presenceInfo xmlns:p15="http://schemas.microsoft.com/office/powerpoint/2012/main" userId="Reinis Dzelzkalējs" providerId="None"/>
      </p:ext>
    </p:extLst>
  </p:cmAuthor>
  <p:cmAuthor id="3" name="Jūlija Kudrjavceva" initials="JK" lastIdx="1" clrIdx="2">
    <p:extLst>
      <p:ext uri="{19B8F6BF-5375-455C-9EA6-DF929625EA0E}">
        <p15:presenceInfo xmlns:p15="http://schemas.microsoft.com/office/powerpoint/2012/main" userId="Jūlija Kudrjavc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70AD47"/>
    <a:srgbClr val="D39001"/>
    <a:srgbClr val="5B9BD5"/>
    <a:srgbClr val="715331"/>
    <a:srgbClr val="FFC000"/>
    <a:srgbClr val="4472C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0" autoAdjust="0"/>
  </p:normalViewPr>
  <p:slideViewPr>
    <p:cSldViewPr>
      <p:cViewPr varScale="1">
        <p:scale>
          <a:sx n="105" d="100"/>
          <a:sy n="105" d="100"/>
        </p:scale>
        <p:origin x="11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commentAuthors" Target="commentAuthor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v-LV"/>
              <a:t>Kopā: 4 484,5 (101,5%)</a:t>
            </a:r>
          </a:p>
        </c:rich>
      </c:tx>
      <c:layout>
        <c:manualLayout>
          <c:xMode val="edge"/>
          <c:yMode val="edge"/>
          <c:x val="0.77682288359575336"/>
          <c:y val="4.64757166184340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4115316326530612"/>
          <c:y val="0.1118522673108006"/>
          <c:w val="0.40888424036281179"/>
          <c:h val="0.7240911404109220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'Izvilkts 02.02.'!$P$3</c:f>
              <c:strCache>
                <c:ptCount val="1"/>
                <c:pt idx="0">
                  <c:v>Pieejamais ES fondu finansējums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02.02.'!$D$4:$J$4,'Izvilkts 02.02.'!$P$4)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882-4720-86C0-647D1FCE9E81}"/>
            </c:ext>
          </c:extLst>
        </c:ser>
        <c:ser>
          <c:idx val="1"/>
          <c:order val="1"/>
          <c:tx>
            <c:strRef>
              <c:f>'Izvilkts 02.02.'!$C$5:$C$9</c:f>
              <c:strCache>
                <c:ptCount val="1"/>
                <c:pt idx="0">
                  <c:v>Mil EUR Esošais mēnesis (30.06.)/ % 31.12.2016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882-4720-86C0-647D1FCE9E81}"/>
              </c:ext>
            </c:extLst>
          </c:dPt>
          <c:dPt>
            <c:idx val="1"/>
            <c:invertIfNegative val="0"/>
            <c:bubble3D val="0"/>
            <c:spPr>
              <a:solidFill>
                <a:srgbClr val="C9C9C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882-4720-86C0-647D1FCE9E8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882-4720-86C0-647D1FCE9E8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882-4720-86C0-647D1FCE9E8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882-4720-86C0-647D1FCE9E81}"/>
              </c:ext>
            </c:extLst>
          </c:dPt>
          <c:dPt>
            <c:idx val="6"/>
            <c:invertIfNegative val="0"/>
            <c:bubble3D val="0"/>
            <c:spPr>
              <a:solidFill>
                <a:srgbClr val="A9D1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882-4720-86C0-647D1FCE9E8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882-4720-86C0-647D1FCE9E81}"/>
              </c:ext>
            </c:extLst>
          </c:dPt>
          <c:dLbls>
            <c:dLbl>
              <c:idx val="0"/>
              <c:layout>
                <c:manualLayout>
                  <c:x val="0.10488044763635308"/>
                  <c:y val="-2.5420741715642893E-3"/>
                </c:manualLayout>
              </c:layout>
              <c:tx>
                <c:rich>
                  <a:bodyPr/>
                  <a:lstStyle/>
                  <a:p>
                    <a:fld id="{489F327E-AEEF-46CE-B86F-88FCE2FAE9F5}" type="VALUE">
                      <a:rPr lang="en-US"/>
                      <a:pPr/>
                      <a:t>[VALUE]</a:t>
                    </a:fld>
                    <a:r>
                      <a:rPr lang="en-US" dirty="0"/>
                      <a:t> (8,5%) 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↑3,0%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882-4720-86C0-647D1FCE9E81}"/>
                </c:ext>
              </c:extLst>
            </c:dLbl>
            <c:dLbl>
              <c:idx val="1"/>
              <c:layout>
                <c:manualLayout>
                  <c:x val="0.18431274900398395"/>
                  <c:y val="-2.5421682537065775E-3"/>
                </c:manualLayout>
              </c:layout>
              <c:tx>
                <c:rich>
                  <a:bodyPr/>
                  <a:lstStyle/>
                  <a:p>
                    <a:fld id="{5FA50F4E-52FE-4052-AA61-C6665E5C0E21}" type="VALUE">
                      <a:rPr lang="en-US"/>
                      <a:pPr/>
                      <a:t>[VALUE]</a:t>
                    </a:fld>
                    <a:r>
                      <a:rPr lang="en-US" dirty="0"/>
                      <a:t> (42,1%) 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↑11,0%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07398842857009"/>
                      <c:h val="0.100132243370808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882-4720-86C0-647D1FCE9E81}"/>
                </c:ext>
              </c:extLst>
            </c:dLbl>
            <c:dLbl>
              <c:idx val="2"/>
              <c:layout>
                <c:manualLayout>
                  <c:x val="0.17726349845373751"/>
                  <c:y val="4.2301527428851987E-3"/>
                </c:manualLayout>
              </c:layout>
              <c:tx>
                <c:rich>
                  <a:bodyPr/>
                  <a:lstStyle/>
                  <a:p>
                    <a:fld id="{5C685BE9-56FF-4DE9-BE00-C617ED8DBE3A}" type="VALUE">
                      <a:rPr lang="en-US"/>
                      <a:pPr/>
                      <a:t>[VALUE]</a:t>
                    </a:fld>
                    <a:r>
                      <a:rPr lang="en-US" baseline="0" dirty="0"/>
                      <a:t> (</a:t>
                    </a:r>
                    <a:r>
                      <a:rPr lang="en-US" baseline="0" dirty="0" smtClean="0"/>
                      <a:t>43,6%) </a:t>
                    </a:r>
                    <a:r>
                      <a:rPr lang="en-US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↑11,6%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90822723093638"/>
                      <c:h val="0.100132243370808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882-4720-86C0-647D1FCE9E81}"/>
                </c:ext>
              </c:extLst>
            </c:dLbl>
            <c:dLbl>
              <c:idx val="3"/>
              <c:layout>
                <c:manualLayout>
                  <c:x val="0.23639457322226246"/>
                  <c:y val="-4.8403000025086821E-3"/>
                </c:manualLayout>
              </c:layout>
              <c:tx>
                <c:rich>
                  <a:bodyPr/>
                  <a:lstStyle/>
                  <a:p>
                    <a:fld id="{B47A0D2E-FDBB-49DB-A366-D7D3237E8174}" type="VALUE">
                      <a:rPr lang="pl-PL"/>
                      <a:pPr/>
                      <a:t>[VALUE]</a:t>
                    </a:fld>
                    <a:r>
                      <a:rPr lang="pl-PL"/>
                      <a:t> (32,6% no noraidītajiem/atsauktajiem projektiem)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111952352109832"/>
                      <c:h val="9.581187077840053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882-4720-86C0-647D1FCE9E81}"/>
                </c:ext>
              </c:extLst>
            </c:dLbl>
            <c:dLbl>
              <c:idx val="4"/>
              <c:layout>
                <c:manualLayout>
                  <c:x val="0.20364173228346458"/>
                  <c:y val="4.5437836120629013E-3"/>
                </c:manualLayout>
              </c:layout>
              <c:tx>
                <c:rich>
                  <a:bodyPr/>
                  <a:lstStyle/>
                  <a:p>
                    <a:fld id="{3A7F3F90-B631-4989-9B3D-A825AC04F2D3}" type="VALUE">
                      <a:rPr lang="pl-PL"/>
                      <a:pPr/>
                      <a:t>[VALUE]</a:t>
                    </a:fld>
                    <a:r>
                      <a:rPr lang="pl-PL"/>
                      <a:t> (6,8% no iesniegtajiem projektiem)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434772576504852"/>
                      <c:h val="4.860075487682195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882-4720-86C0-647D1FCE9E81}"/>
                </c:ext>
              </c:extLst>
            </c:dLbl>
            <c:dLbl>
              <c:idx val="5"/>
              <c:layout>
                <c:manualLayout>
                  <c:x val="0.22293738797722862"/>
                  <c:y val="-7.684966007361189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 algn="ctr" rtl="0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A55BCF39-AE0E-455F-8CFE-D7E922C439AF}" type="VALUE">
                      <a:rPr lang="en-US"/>
                      <a:pPr algn="ctr" rtl="0">
                        <a:defRPr/>
                      </a:pPr>
                      <a:t>[VALUE]</a:t>
                    </a:fld>
                    <a:r>
                      <a:rPr lang="en-US" dirty="0"/>
                      <a:t> (67,5%) </a:t>
                    </a:r>
                    <a:r>
                      <a:rPr lang="en-US" dirty="0" smtClean="0"/>
                      <a:t>↑20,2% 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 rtl="0">
                    <a:defRPr sz="14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60685933410166"/>
                      <c:h val="0.108703170028818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1882-4720-86C0-647D1FCE9E81}"/>
                </c:ext>
              </c:extLst>
            </c:dLbl>
            <c:dLbl>
              <c:idx val="6"/>
              <c:layout>
                <c:manualLayout>
                  <c:x val="0.25956680271919313"/>
                  <c:y val="-1.1588878117485154E-2"/>
                </c:manualLayout>
              </c:layout>
              <c:tx>
                <c:rich>
                  <a:bodyPr/>
                  <a:lstStyle/>
                  <a:p>
                    <a:fld id="{24243CAE-B4D2-401D-B9BA-E772618E40DC}" type="VALUE">
                      <a:rPr lang="en-US" sz="1400"/>
                      <a:pPr/>
                      <a:t>[VALUE]</a:t>
                    </a:fld>
                    <a:r>
                      <a:rPr lang="en-US" sz="1400" dirty="0"/>
                      <a:t> (95,5</a:t>
                    </a:r>
                    <a:r>
                      <a:rPr lang="en-US" sz="1400" dirty="0" smtClean="0"/>
                      <a:t>%)</a:t>
                    </a:r>
                    <a:r>
                      <a:rPr lang="en-US" sz="1400" b="0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↑</a:t>
                    </a:r>
                    <a:r>
                      <a:rPr lang="en-US" sz="1400" dirty="0" smtClean="0"/>
                      <a:t> </a:t>
                    </a:r>
                    <a:r>
                      <a: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10,8%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718366626733159"/>
                      <c:h val="0.100132243370808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1882-4720-86C0-647D1FCE9E81}"/>
                </c:ext>
              </c:extLst>
            </c:dLbl>
            <c:dLbl>
              <c:idx val="7"/>
              <c:layout>
                <c:manualLayout>
                  <c:x val="-7.3714466144745028E-3"/>
                  <c:y val="-6.2582652106755163E-2"/>
                </c:manualLayout>
              </c:layout>
              <c:tx>
                <c:rich>
                  <a:bodyPr/>
                  <a:lstStyle/>
                  <a:p>
                    <a:fld id="{1DBBE3E3-6395-4E39-A2E7-CD57422C3C25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1882-4720-86C0-647D1FCE9E8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02.02.'!$D$5:$J$5,'Izvilkts 02.02.'!$P$5)</c:f>
              <c:numCache>
                <c:formatCode>#,##0</c:formatCode>
                <c:ptCount val="8"/>
                <c:pt idx="0" formatCode="[$-10409]###\ ###\ ###\ ###\ ##0">
                  <c:v>373743973.74000001</c:v>
                </c:pt>
                <c:pt idx="1">
                  <c:v>1859173664.4599998</c:v>
                </c:pt>
                <c:pt idx="2">
                  <c:v>1928137279.3499999</c:v>
                </c:pt>
                <c:pt idx="3">
                  <c:v>66219106.789999999</c:v>
                </c:pt>
                <c:pt idx="4">
                  <c:v>203345960.36000001</c:v>
                </c:pt>
                <c:pt idx="5">
                  <c:v>2980847035.2799983</c:v>
                </c:pt>
                <c:pt idx="6">
                  <c:v>4221145879</c:v>
                </c:pt>
                <c:pt idx="7">
                  <c:v>4418233214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1882-4720-86C0-647D1FCE9E81}"/>
            </c:ext>
          </c:extLst>
        </c:ser>
        <c:ser>
          <c:idx val="2"/>
          <c:order val="2"/>
          <c:tx>
            <c:strRef>
              <c:f>'Izvilkts 02.02.'!$Q$3</c:f>
              <c:strCache>
                <c:ptCount val="1"/>
                <c:pt idx="0">
                  <c:v>Pieejamais ''virssaistību'' apjoms (53 +13 Inčukalns MK 28.03.2017.)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5.524905540653572E-2"/>
                  <c:y val="-1.761106776901901E-17"/>
                </c:manualLayout>
              </c:layout>
              <c:tx>
                <c:rich>
                  <a:bodyPr/>
                  <a:lstStyle/>
                  <a:p>
                    <a:fld id="{2A33641C-09A9-41A5-88F1-67B7E35E633C}" type="VALUE">
                      <a:rPr lang="en-US"/>
                      <a:pPr/>
                      <a:t>[VALUE]</a:t>
                    </a:fld>
                    <a:r>
                      <a:rPr lang="en-US"/>
                      <a:t> (1,5%)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882-4720-86C0-647D1FCE9E8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02.02.'!$D$6:$J$6,'Izvilkts 02.02.'!$P$6)</c:f>
              <c:numCache>
                <c:formatCode>General</c:formatCode>
                <c:ptCount val="8"/>
                <c:pt idx="7" formatCode="#,##0">
                  <c:v>66269088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2-1882-4720-86C0-647D1FCE9E81}"/>
            </c:ext>
          </c:extLst>
        </c:ser>
        <c:ser>
          <c:idx val="3"/>
          <c:order val="3"/>
          <c:tx>
            <c:strRef>
              <c:f>'Ikmēneša ziņojumam - lielais gr'!#REF!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'Ikmēneša ziņojumam - lielais gr'!#REF!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1882-4720-86C0-647D1FCE9E81}"/>
            </c:ext>
          </c:extLst>
        </c:ser>
        <c:ser>
          <c:idx val="4"/>
          <c:order val="4"/>
          <c:tx>
            <c:strRef>
              <c:f>'Izvilkts 02.02.'!$C$7</c:f>
              <c:strCache>
                <c:ptCount val="1"/>
                <c:pt idx="0">
                  <c:v>Esošais mēnesis (30.06.)/ %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02.02.'!$D$7:$J$7,'Izvilkts 02.02.'!$P$7)</c:f>
              <c:numCache>
                <c:formatCode>0.0%</c:formatCode>
                <c:ptCount val="8"/>
                <c:pt idx="0">
                  <c:v>8.4591273397638264E-2</c:v>
                </c:pt>
                <c:pt idx="1">
                  <c:v>0.42079572861135073</c:v>
                </c:pt>
                <c:pt idx="2">
                  <c:v>0.43640459567420198</c:v>
                </c:pt>
                <c:pt idx="3">
                  <c:v>0.32564751555805138</c:v>
                </c:pt>
                <c:pt idx="4">
                  <c:v>6.8217509302988852E-2</c:v>
                </c:pt>
                <c:pt idx="5">
                  <c:v>0.67466946421810103</c:v>
                </c:pt>
                <c:pt idx="6">
                  <c:v>0.95539227436535223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4-1882-4720-86C0-647D1FCE9E81}"/>
            </c:ext>
          </c:extLst>
        </c:ser>
        <c:ser>
          <c:idx val="5"/>
          <c:order val="5"/>
          <c:tx>
            <c:strRef>
              <c:f>'Izvilkts 02.02.'!$C$8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02.02.'!$D$8:$J$8,'Izvilkts 02.02.'!$P$8)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5-1882-4720-86C0-647D1FCE9E81}"/>
            </c:ext>
          </c:extLst>
        </c:ser>
        <c:ser>
          <c:idx val="6"/>
          <c:order val="6"/>
          <c:tx>
            <c:strRef>
              <c:f>'Izvilkts 02.02.'!$C$9</c:f>
              <c:strCache>
                <c:ptCount val="1"/>
                <c:pt idx="0">
                  <c:v>31.12.2016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('Izvilkts 02.02.'!$D$3:$J$3,'Izvilkts 02.02.'!$P$3:$Q$3)</c:f>
              <c:strCache>
                <c:ptCount val="9"/>
                <c:pt idx="0">
                  <c:v>Veikti maksājumi projektos</c:v>
                </c:pt>
                <c:pt idx="1">
                  <c:v>Noslēgti līgumi, skaits - 468</c:v>
                </c:pt>
                <c:pt idx="2">
                  <c:v>Apstiprināti projekti, skaits - 517</c:v>
                </c:pt>
                <c:pt idx="3">
                  <c:v>Apstīdēti projekti, skaits - 96</c:v>
                </c:pt>
                <c:pt idx="4">
                  <c:v>Noraidīti/atsaukti projekti, skaits - 341</c:v>
                </c:pt>
                <c:pt idx="5">
                  <c:v>Iesniegti projekti, skaits - 1055</c:v>
                </c:pt>
                <c:pt idx="6">
                  <c:v>Apstiprināti MK noteikumi</c:v>
                </c:pt>
                <c:pt idx="7">
                  <c:v>Pieejamais ES fondu finansējums</c:v>
                </c:pt>
                <c:pt idx="8">
                  <c:v>Pieejamais ''virssaistību'' apjoms (53 +13 Inčukalns MK 28.03.2017.)</c:v>
                </c:pt>
              </c:strCache>
              <c:extLst/>
            </c:strRef>
          </c:cat>
          <c:val>
            <c:numRef>
              <c:f>('Izvilkts 02.02.'!$D$9:$J$9,'Izvilkts 02.02.'!$P$9)</c:f>
              <c:numCache>
                <c:formatCode>0.0%</c:formatCode>
                <c:ptCount val="8"/>
                <c:pt idx="0">
                  <c:v>5.4640199443306253E-2</c:v>
                </c:pt>
                <c:pt idx="1">
                  <c:v>0.31090741735345617</c:v>
                </c:pt>
                <c:pt idx="2">
                  <c:v>0.32047903181826021</c:v>
                </c:pt>
                <c:pt idx="3">
                  <c:v>0.23439120527027399</c:v>
                </c:pt>
                <c:pt idx="4">
                  <c:v>8.2671695051752855E-2</c:v>
                </c:pt>
                <c:pt idx="5">
                  <c:v>0.47326145486488574</c:v>
                </c:pt>
                <c:pt idx="6">
                  <c:v>0.69558015277733143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6-1882-4720-86C0-647D1FCE9E81}"/>
            </c:ext>
          </c:extLst>
        </c:ser>
        <c:ser>
          <c:idx val="7"/>
          <c:order val="7"/>
          <c:tx>
            <c:strRef>
              <c:f>'Izvilkts 02.02.'!$O$3</c:f>
              <c:strCache>
                <c:ptCount val="1"/>
                <c:pt idx="0">
                  <c:v>MK noteikumi, t.sk. par ES fondu "virssaistību" daļu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'Izvilkts 02.02.'!$O$5</c:f>
            </c:numRef>
          </c:val>
          <c:extLst>
            <c:ext xmlns:c16="http://schemas.microsoft.com/office/drawing/2014/chart" uri="{C3380CC4-5D6E-409C-BE32-E72D297353CC}">
              <c16:uniqueId val="{00000017-1882-4720-86C0-647D1FCE9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140320"/>
        <c:axId val="200916456"/>
      </c:barChart>
      <c:catAx>
        <c:axId val="200140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0916456"/>
        <c:crosses val="autoZero"/>
        <c:auto val="1"/>
        <c:lblAlgn val="ctr"/>
        <c:lblOffset val="100"/>
        <c:noMultiLvlLbl val="0"/>
      </c:catAx>
      <c:valAx>
        <c:axId val="20091645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0140320"/>
        <c:crosses val="autoZero"/>
        <c:crossBetween val="between"/>
        <c:majorUnit val="2000000000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2.4378476768915015E-2"/>
          <c:y val="0.89949405782610303"/>
          <c:w val="0.9527173357850649"/>
          <c:h val="7.23890984737605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687089987483245E-2"/>
          <c:y val="4.7317272960254286E-2"/>
          <c:w val="0.9365939629586888"/>
          <c:h val="0.729484891713879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'3PV'!$C$4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2.3366192040890837E-2"/>
                  <c:y val="3.37980521144673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DB-4AF8-893A-D934E44503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'3PV'!$C$5:$C$9</c:f>
              <c:numCache>
                <c:formatCode>#,##0</c:formatCode>
                <c:ptCount val="5"/>
                <c:pt idx="0">
                  <c:v>309040692</c:v>
                </c:pt>
                <c:pt idx="1">
                  <c:v>309040692</c:v>
                </c:pt>
                <c:pt idx="2">
                  <c:v>235028588.13</c:v>
                </c:pt>
                <c:pt idx="3">
                  <c:v>221749483</c:v>
                </c:pt>
                <c:pt idx="4">
                  <c:v>37248045.840000004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DB-4AF8-893A-D934E4450350}"/>
            </c:ext>
          </c:extLst>
        </c:ser>
        <c:ser>
          <c:idx val="1"/>
          <c:order val="1"/>
          <c:tx>
            <c:strRef>
              <c:f>'3PV'!$D$4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06425702811244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1DB-4AF8-893A-D934E4450350}"/>
                </c:ext>
              </c:extLst>
            </c:dLbl>
            <c:dLbl>
              <c:idx val="1"/>
              <c:layout>
                <c:manualLayout>
                  <c:x val="-1.75246440306681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DB-4AF8-893A-D934E4450350}"/>
                </c:ext>
              </c:extLst>
            </c:dLbl>
            <c:dLbl>
              <c:idx val="2"/>
              <c:layout>
                <c:manualLayout>
                  <c:x val="-1.8985031033223913E-2"/>
                  <c:y val="-3.3798052114467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1DB-4AF8-893A-D934E4450350}"/>
                </c:ext>
              </c:extLst>
            </c:dLbl>
            <c:dLbl>
              <c:idx val="3"/>
              <c:layout>
                <c:manualLayout>
                  <c:x val="-2.1905805038335158E-2"/>
                  <c:y val="-5.0697078171701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DB-4AF8-893A-D934E4450350}"/>
                </c:ext>
              </c:extLst>
            </c:dLbl>
            <c:dLbl>
              <c:idx val="4"/>
              <c:layout>
                <c:manualLayout>
                  <c:x val="-2.3366192040890837E-2"/>
                  <c:y val="0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1DB-4AF8-893A-D934E44503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'3PV'!$D$5:$D$9</c:f>
              <c:numCache>
                <c:formatCode>#,##0</c:formatCode>
                <c:ptCount val="5"/>
                <c:pt idx="0">
                  <c:v>10416515</c:v>
                </c:pt>
                <c:pt idx="1">
                  <c:v>10416515</c:v>
                </c:pt>
                <c:pt idx="2">
                  <c:v>70623641.170000002</c:v>
                </c:pt>
                <c:pt idx="3">
                  <c:v>70623641.170000002</c:v>
                </c:pt>
                <c:pt idx="4" formatCode="#,##0.00">
                  <c:v>31470055.035383172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1DB-4AF8-893A-D934E4450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04504"/>
        <c:axId val="208204896"/>
      </c:barChart>
      <c:lineChart>
        <c:grouping val="standard"/>
        <c:varyColors val="0"/>
        <c:ser>
          <c:idx val="2"/>
          <c:order val="2"/>
          <c:tx>
            <c:strRef>
              <c:f>'3PV'!$E$4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'3PV'!$E$5:$E$9</c:f>
              <c:numCache>
                <c:formatCode>#,##0</c:formatCode>
                <c:ptCount val="5"/>
                <c:pt idx="0">
                  <c:v>319457207</c:v>
                </c:pt>
                <c:pt idx="1">
                  <c:v>319457207</c:v>
                </c:pt>
                <c:pt idx="2">
                  <c:v>319457207</c:v>
                </c:pt>
                <c:pt idx="3">
                  <c:v>319457207</c:v>
                </c:pt>
                <c:pt idx="4">
                  <c:v>319457207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1DB-4AF8-893A-D934E4450350}"/>
            </c:ext>
          </c:extLst>
        </c:ser>
        <c:ser>
          <c:idx val="3"/>
          <c:order val="3"/>
          <c:tx>
            <c:strRef>
              <c:f>'3PV'!$F$4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2351223074114652E-2"/>
                  <c:y val="-3.3798052114467354E-2"/>
                </c:manualLayout>
              </c:layout>
              <c:tx>
                <c:rich>
                  <a:bodyPr/>
                  <a:lstStyle/>
                  <a:p>
                    <a:fld id="{787CB82F-46DC-4F97-9AAA-A861B835BFFF}" type="VALUE">
                      <a:rPr lang="en-US"/>
                      <a:pPr/>
                      <a:t>[VALUE]</a:t>
                    </a:fld>
                    <a:r>
                      <a:rPr lang="en-US"/>
                      <a:t> (102%)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1DB-4AF8-893A-D934E4450350}"/>
                </c:ext>
              </c:extLst>
            </c:dLbl>
            <c:dLbl>
              <c:idx val="1"/>
              <c:layout>
                <c:manualLayout>
                  <c:x val="-4.2351223074114638E-2"/>
                  <c:y val="-3.3798052114467354E-2"/>
                </c:manualLayout>
              </c:layout>
              <c:tx>
                <c:rich>
                  <a:bodyPr/>
                  <a:lstStyle/>
                  <a:p>
                    <a:fld id="{26320D5B-D45C-440F-BAB4-021FE6023531}" type="VALUE">
                      <a:rPr lang="en-US"/>
                      <a:pPr/>
                      <a:t>[VALUE]</a:t>
                    </a:fld>
                    <a:r>
                      <a:rPr lang="en-US" baseline="0"/>
                      <a:t> (102%)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1DB-4AF8-893A-D934E4450350}"/>
                </c:ext>
              </c:extLst>
            </c:dLbl>
            <c:dLbl>
              <c:idx val="2"/>
              <c:layout>
                <c:manualLayout>
                  <c:x val="-2.9207740051113546E-3"/>
                  <c:y val="-1.3519220845786939E-2"/>
                </c:manualLayout>
              </c:layout>
              <c:tx>
                <c:rich>
                  <a:bodyPr/>
                  <a:lstStyle/>
                  <a:p>
                    <a:fld id="{029B4CE8-A802-4D0E-88E2-5C6615A5B2F4}" type="VALUE">
                      <a:rPr lang="en-US"/>
                      <a:pPr/>
                      <a:t>[VALUE]</a:t>
                    </a:fld>
                    <a:r>
                      <a:rPr lang="en-US"/>
                      <a:t> (97%)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1DB-4AF8-893A-D934E4450350}"/>
                </c:ext>
              </c:extLst>
            </c:dLbl>
            <c:dLbl>
              <c:idx val="3"/>
              <c:layout>
                <c:manualLayout>
                  <c:x val="-3.9430449069003393E-2"/>
                  <c:y val="-2.3658636480127143E-2"/>
                </c:manualLayout>
              </c:layout>
              <c:tx>
                <c:rich>
                  <a:bodyPr/>
                  <a:lstStyle/>
                  <a:p>
                    <a:fld id="{62CE871A-8806-4F7A-A530-652616FDB472}" type="VALUE">
                      <a:rPr lang="en-US"/>
                      <a:pPr/>
                      <a:t>[VALUE]</a:t>
                    </a:fld>
                    <a:r>
                      <a:rPr lang="en-US"/>
                      <a:t> (93%)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1DB-4AF8-893A-D934E4450350}"/>
                </c:ext>
              </c:extLst>
            </c:dLbl>
            <c:dLbl>
              <c:idx val="4"/>
              <c:layout>
                <c:manualLayout>
                  <c:x val="-3.3588901058780575E-2"/>
                  <c:y val="-3.0418246903020616E-2"/>
                </c:manualLayout>
              </c:layout>
              <c:tx>
                <c:rich>
                  <a:bodyPr/>
                  <a:lstStyle/>
                  <a:p>
                    <a:fld id="{3F3F8E4A-C2FA-441F-B14A-6BD7F969A5A7}" type="VALUE">
                      <a:rPr lang="en-US"/>
                      <a:pPr/>
                      <a:t>[VALUE]</a:t>
                    </a:fld>
                    <a:r>
                      <a:rPr lang="en-US"/>
                      <a:t> (22%)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1DB-4AF8-893A-D934E44503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'3PV'!$F$5:$F$9</c:f>
              <c:numCache>
                <c:formatCode>#,##0</c:formatCode>
                <c:ptCount val="5"/>
                <c:pt idx="0">
                  <c:v>319457207</c:v>
                </c:pt>
                <c:pt idx="1">
                  <c:v>319457207</c:v>
                </c:pt>
                <c:pt idx="2">
                  <c:v>305652229.30000001</c:v>
                </c:pt>
                <c:pt idx="3">
                  <c:v>292373124.17000002</c:v>
                </c:pt>
                <c:pt idx="4">
                  <c:v>68718100.875383168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1DB-4AF8-893A-D934E4450350}"/>
            </c:ext>
          </c:extLst>
        </c:ser>
        <c:ser>
          <c:idx val="4"/>
          <c:order val="4"/>
          <c:tx>
            <c:strRef>
              <c:f>'3PV'!$G$4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2351223074114652E-2"/>
                  <c:y val="4.0557662537360817E-2"/>
                </c:manualLayout>
              </c:layout>
              <c:tx>
                <c:rich>
                  <a:bodyPr/>
                  <a:lstStyle/>
                  <a:p>
                    <a:fld id="{94F46FEE-FE8E-42A9-8375-51C6E54B9BAD}" type="VALUE">
                      <a:rPr lang="en-US"/>
                      <a:pPr/>
                      <a:t>[VALUE]</a:t>
                    </a:fld>
                    <a:r>
                      <a:rPr lang="en-US"/>
                      <a:t> (98%)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1DB-4AF8-893A-D934E4450350}"/>
                </c:ext>
              </c:extLst>
            </c:dLbl>
            <c:dLbl>
              <c:idx val="1"/>
              <c:layout>
                <c:manualLayout>
                  <c:x val="-4.3811610076670317E-2"/>
                  <c:y val="3.3798052114467347E-2"/>
                </c:manualLayout>
              </c:layout>
              <c:tx>
                <c:rich>
                  <a:bodyPr/>
                  <a:lstStyle/>
                  <a:p>
                    <a:fld id="{C8259969-827C-4041-BFF1-A59B50EF96A2}" type="VALUE">
                      <a:rPr lang="en-US"/>
                      <a:pPr/>
                      <a:t>[VALUE]</a:t>
                    </a:fld>
                    <a:r>
                      <a:rPr lang="en-US"/>
                      <a:t> (98%)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1DB-4AF8-893A-D934E4450350}"/>
                </c:ext>
              </c:extLst>
            </c:dLbl>
            <c:dLbl>
              <c:idx val="2"/>
              <c:layout>
                <c:manualLayout>
                  <c:x val="-5.9875867104782821E-2"/>
                  <c:y val="-3.1002598884506911E-2"/>
                </c:manualLayout>
              </c:layout>
              <c:tx>
                <c:rich>
                  <a:bodyPr/>
                  <a:lstStyle/>
                  <a:p>
                    <a:fld id="{C3DB6ED0-3F09-42FA-B589-74B5074A0E35}" type="VALUE">
                      <a:rPr lang="en-US"/>
                      <a:pPr/>
                      <a:t>[VALUE]</a:t>
                    </a:fld>
                    <a:r>
                      <a:rPr lang="en-US"/>
                      <a:t> (79%)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1DB-4AF8-893A-D934E4450350}"/>
                </c:ext>
              </c:extLst>
            </c:dLbl>
            <c:dLbl>
              <c:idx val="3"/>
              <c:layout>
                <c:manualLayout>
                  <c:x val="-6.4257028112449793E-2"/>
                  <c:y val="-2.9833794215099265E-2"/>
                </c:manualLayout>
              </c:layout>
              <c:tx>
                <c:rich>
                  <a:bodyPr/>
                  <a:lstStyle/>
                  <a:p>
                    <a:fld id="{A738F3A4-57DE-4FA6-9994-5FA6E00F9684}" type="VALUE">
                      <a:rPr lang="en-US"/>
                      <a:pPr/>
                      <a:t>[VALUE]</a:t>
                    </a:fld>
                    <a:r>
                      <a:rPr lang="en-US"/>
                      <a:t> (78%)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31DB-4AF8-893A-D934E4450350}"/>
                </c:ext>
              </c:extLst>
            </c:dLbl>
            <c:dLbl>
              <c:idx val="4"/>
              <c:layout>
                <c:manualLayout>
                  <c:x val="-4.3811610076671392E-3"/>
                  <c:y val="-1.3519220845786939E-2"/>
                </c:manualLayout>
              </c:layout>
              <c:tx>
                <c:rich>
                  <a:bodyPr/>
                  <a:lstStyle/>
                  <a:p>
                    <a:fld id="{644E55BC-ED9F-4377-8091-E3990063FD8A}" type="VALUE">
                      <a:rPr lang="en-US"/>
                      <a:pPr/>
                      <a:t>[VALUE]</a:t>
                    </a:fld>
                    <a:r>
                      <a:rPr lang="en-US"/>
                      <a:t> (15%)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1DB-4AF8-893A-D934E44503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'3PV'!$G$5:$G$9</c:f>
              <c:numCache>
                <c:formatCode>#,##0</c:formatCode>
                <c:ptCount val="5"/>
                <c:pt idx="0">
                  <c:v>309040692</c:v>
                </c:pt>
                <c:pt idx="1">
                  <c:v>309040692</c:v>
                </c:pt>
                <c:pt idx="2" formatCode="[$-10409]###\ ###\ ###\ ###\ ##0">
                  <c:v>247437704.61000001</c:v>
                </c:pt>
                <c:pt idx="3" formatCode="[$-10409]###\ ###\ ###\ ###\ ##0">
                  <c:v>245936104.61000001</c:v>
                </c:pt>
                <c:pt idx="4" formatCode="[$-10409]###\ ###\ ###\ ###\ ##0">
                  <c:v>47768090.170000002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1DB-4AF8-893A-D934E44503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204504"/>
        <c:axId val="208204896"/>
      </c:lineChart>
      <c:catAx>
        <c:axId val="20820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8204896"/>
        <c:crosses val="autoZero"/>
        <c:auto val="1"/>
        <c:lblAlgn val="ctr"/>
        <c:lblOffset val="100"/>
        <c:noMultiLvlLbl val="0"/>
      </c:catAx>
      <c:valAx>
        <c:axId val="20820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820450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1186909412884178E-2"/>
          <c:y val="0.90160073412379149"/>
          <c:w val="0.96740335716523929"/>
          <c:h val="9.0012927287803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635650382411873E-2"/>
          <c:y val="3.5648982644681401E-2"/>
          <c:w val="0.92772635678604687"/>
          <c:h val="0.702636722081801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'4PV'!$C$4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4444444444444446E-2"/>
                  <c:y val="-6.75961042289359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0A-4963-A56E-46313C0CA0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'4PV'!$C$5:$C$9</c:f>
              <c:numCache>
                <c:formatCode>#,##0</c:formatCode>
                <c:ptCount val="5"/>
                <c:pt idx="0">
                  <c:v>406887293</c:v>
                </c:pt>
                <c:pt idx="1">
                  <c:v>402870525</c:v>
                </c:pt>
                <c:pt idx="2">
                  <c:v>139521800.59</c:v>
                </c:pt>
                <c:pt idx="3">
                  <c:v>139521800.59</c:v>
                </c:pt>
                <c:pt idx="4">
                  <c:v>4731810.26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0A-4963-A56E-46313C0CA0C2}"/>
            </c:ext>
          </c:extLst>
        </c:ser>
        <c:ser>
          <c:idx val="1"/>
          <c:order val="1"/>
          <c:tx>
            <c:strRef>
              <c:f>'4PV'!$D$4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08161882990433E-2"/>
                  <c:y val="-2.5743418099919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0A-4963-A56E-46313C0CA0C2}"/>
                </c:ext>
              </c:extLst>
            </c:dLbl>
            <c:dLbl>
              <c:idx val="1"/>
              <c:layout>
                <c:manualLayout>
                  <c:x val="-2.2939068100358475E-2"/>
                  <c:y val="-2.7954461961351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90A-4963-A56E-46313C0CA0C2}"/>
                </c:ext>
              </c:extLst>
            </c:dLbl>
            <c:dLbl>
              <c:idx val="4"/>
              <c:layout>
                <c:manualLayout>
                  <c:x val="-4.4444444444444446E-2"/>
                  <c:y val="-3.0418246903020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90A-4963-A56E-46313C0CA0C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'4PV'!$B$5:$B$9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'4PV'!$D$5:$D$9</c:f>
              <c:numCache>
                <c:formatCode>#,##0</c:formatCode>
                <c:ptCount val="5"/>
                <c:pt idx="0">
                  <c:v>89325964</c:v>
                </c:pt>
                <c:pt idx="1">
                  <c:v>65711262</c:v>
                </c:pt>
                <c:pt idx="2">
                  <c:v>252597777.15000001</c:v>
                </c:pt>
                <c:pt idx="3">
                  <c:v>222057903.15000001</c:v>
                </c:pt>
                <c:pt idx="4" formatCode="#,##0.00">
                  <c:v>27465340.064506602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0A-4963-A56E-46313C0CA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8205680"/>
        <c:axId val="208206072"/>
      </c:barChart>
      <c:lineChart>
        <c:grouping val="standard"/>
        <c:varyColors val="0"/>
        <c:ser>
          <c:idx val="2"/>
          <c:order val="2"/>
          <c:tx>
            <c:strRef>
              <c:f>'4PV'!$E$4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'4PV'!$E$5:$E$9</c:f>
              <c:numCache>
                <c:formatCode>#,##0</c:formatCode>
                <c:ptCount val="5"/>
                <c:pt idx="0">
                  <c:v>496213257</c:v>
                </c:pt>
                <c:pt idx="1">
                  <c:v>496213257</c:v>
                </c:pt>
                <c:pt idx="2">
                  <c:v>496213257</c:v>
                </c:pt>
                <c:pt idx="3">
                  <c:v>496213257</c:v>
                </c:pt>
                <c:pt idx="4">
                  <c:v>496213257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90A-4963-A56E-46313C0CA0C2}"/>
            </c:ext>
          </c:extLst>
        </c:ser>
        <c:ser>
          <c:idx val="3"/>
          <c:order val="3"/>
          <c:tx>
            <c:strRef>
              <c:f>'4PV'!$F$4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2.6666666666666655E-2"/>
                  <c:y val="-3.041824690302063E-2"/>
                </c:manualLayout>
              </c:layout>
              <c:tx>
                <c:rich>
                  <a:bodyPr/>
                  <a:lstStyle/>
                  <a:p>
                    <a:fld id="{CA69F9E0-2412-4E76-9D8F-7CDB4C5C842F}" type="VALUE">
                      <a:rPr lang="en-US"/>
                      <a:pPr/>
                      <a:t>[VALUE]</a:t>
                    </a:fld>
                    <a:r>
                      <a:rPr lang="en-US"/>
                      <a:t> (103%)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90A-4963-A56E-46313C0CA0C2}"/>
                </c:ext>
              </c:extLst>
            </c:dLbl>
            <c:dLbl>
              <c:idx val="1"/>
              <c:layout>
                <c:manualLayout>
                  <c:x val="-5.30943470775831E-2"/>
                  <c:y val="-5.987317478824495E-2"/>
                </c:manualLayout>
              </c:layout>
              <c:tx>
                <c:rich>
                  <a:bodyPr/>
                  <a:lstStyle/>
                  <a:p>
                    <a:fld id="{9CB5E40D-94A5-4781-89D5-5023F8B7218F}" type="VALUE">
                      <a:rPr lang="en-US"/>
                      <a:pPr/>
                      <a:t>[VALUE]</a:t>
                    </a:fld>
                    <a:r>
                      <a:rPr lang="en-US"/>
                      <a:t> (97%)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90A-4963-A56E-46313C0CA0C2}"/>
                </c:ext>
              </c:extLst>
            </c:dLbl>
            <c:dLbl>
              <c:idx val="2"/>
              <c:layout>
                <c:manualLayout>
                  <c:x val="-3.9999999999999945E-2"/>
                  <c:y val="-3.7177857325914117E-2"/>
                </c:manualLayout>
              </c:layout>
              <c:tx>
                <c:rich>
                  <a:bodyPr/>
                  <a:lstStyle/>
                  <a:p>
                    <a:fld id="{E6D55949-0495-4AD3-B71F-27B0529F6CF1}" type="VALUE">
                      <a:rPr lang="en-US"/>
                      <a:pPr/>
                      <a:t>[VALUE]</a:t>
                    </a:fld>
                    <a:r>
                      <a:rPr lang="en-US"/>
                      <a:t> (82%)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90A-4963-A56E-46313C0CA0C2}"/>
                </c:ext>
              </c:extLst>
            </c:dLbl>
            <c:dLbl>
              <c:idx val="3"/>
              <c:layout>
                <c:manualLayout>
                  <c:x val="-5.008359438941111E-2"/>
                  <c:y val="-2.9375957357779474E-2"/>
                </c:manualLayout>
              </c:layout>
              <c:tx>
                <c:rich>
                  <a:bodyPr/>
                  <a:lstStyle/>
                  <a:p>
                    <a:fld id="{28A6B8E7-1C34-4A1E-A70C-3DA489D2CDB2}" type="VALUE">
                      <a:rPr lang="en-US"/>
                      <a:pPr/>
                      <a:t>[VALUE]</a:t>
                    </a:fld>
                    <a:r>
                      <a:rPr lang="en-US"/>
                      <a:t> (75%)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90A-4963-A56E-46313C0CA0C2}"/>
                </c:ext>
              </c:extLst>
            </c:dLbl>
            <c:dLbl>
              <c:idx val="4"/>
              <c:layout>
                <c:manualLayout>
                  <c:x val="-1.777777777777767E-2"/>
                  <c:y val="-2.7038441691573878E-2"/>
                </c:manualLayout>
              </c:layout>
              <c:tx>
                <c:rich>
                  <a:bodyPr/>
                  <a:lstStyle/>
                  <a:p>
                    <a:fld id="{3CA68472-4ADF-41B1-AFB1-204935963A86}" type="VALUE">
                      <a:rPr lang="en-US"/>
                      <a:pPr/>
                      <a:t>[VALUE]</a:t>
                    </a:fld>
                    <a:r>
                      <a:rPr lang="en-US"/>
                      <a:t> (7%)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90A-4963-A56E-46313C0CA0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'4PV'!$F$5:$F$9</c:f>
              <c:numCache>
                <c:formatCode>#,##0</c:formatCode>
                <c:ptCount val="5"/>
                <c:pt idx="0">
                  <c:v>496213257</c:v>
                </c:pt>
                <c:pt idx="1">
                  <c:v>468581787</c:v>
                </c:pt>
                <c:pt idx="2">
                  <c:v>392119577.74000001</c:v>
                </c:pt>
                <c:pt idx="3">
                  <c:v>361579703.74000001</c:v>
                </c:pt>
                <c:pt idx="4">
                  <c:v>32197150.324506603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90A-4963-A56E-46313C0CA0C2}"/>
            </c:ext>
          </c:extLst>
        </c:ser>
        <c:ser>
          <c:idx val="4"/>
          <c:order val="4"/>
          <c:tx>
            <c:strRef>
              <c:f>'4PV'!$G$4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587813620071686E-2"/>
                  <c:y val="1.9568123372945733E-2"/>
                </c:manualLayout>
              </c:layout>
              <c:tx>
                <c:rich>
                  <a:bodyPr/>
                  <a:lstStyle/>
                  <a:p>
                    <a:fld id="{82C7BAFA-F305-45B2-8412-122F80722445}" type="VALUE">
                      <a:rPr lang="en-US"/>
                      <a:pPr/>
                      <a:t>[VALUE]</a:t>
                    </a:fld>
                    <a:r>
                      <a:rPr lang="en-US"/>
                      <a:t> (92%)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90A-4963-A56E-46313C0CA0C2}"/>
                </c:ext>
              </c:extLst>
            </c:dLbl>
            <c:dLbl>
              <c:idx val="1"/>
              <c:layout>
                <c:manualLayout>
                  <c:x val="-5.3046594982078907E-2"/>
                  <c:y val="1.9568123372945733E-2"/>
                </c:manualLayout>
              </c:layout>
              <c:tx>
                <c:rich>
                  <a:bodyPr/>
                  <a:lstStyle/>
                  <a:p>
                    <a:fld id="{AFF8480A-B530-4C01-8F33-09B1B6CC7029}" type="VALUE">
                      <a:rPr lang="en-US"/>
                      <a:pPr/>
                      <a:t>[VALUE]</a:t>
                    </a:fld>
                    <a:r>
                      <a:rPr lang="en-US"/>
                      <a:t> (92%)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90A-4963-A56E-46313C0CA0C2}"/>
                </c:ext>
              </c:extLst>
            </c:dLbl>
            <c:dLbl>
              <c:idx val="2"/>
              <c:layout>
                <c:manualLayout>
                  <c:x val="-6.8673835125448085E-2"/>
                  <c:y val="-3.3798045080642124E-2"/>
                </c:manualLayout>
              </c:layout>
              <c:tx>
                <c:rich>
                  <a:bodyPr/>
                  <a:lstStyle/>
                  <a:p>
                    <a:fld id="{688D0C2D-20C5-4AAB-B096-DFD7C004EAEA}" type="VALUE">
                      <a:rPr lang="en-US"/>
                      <a:pPr/>
                      <a:t>[VALUE]</a:t>
                    </a:fld>
                    <a:r>
                      <a:rPr lang="en-US"/>
                      <a:t> (35%)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90A-4963-A56E-46313C0CA0C2}"/>
                </c:ext>
              </c:extLst>
            </c:dLbl>
            <c:dLbl>
              <c:idx val="3"/>
              <c:layout>
                <c:manualLayout>
                  <c:x val="-6.4516129032258174E-2"/>
                  <c:y val="-4.1599981334343512E-2"/>
                </c:manualLayout>
              </c:layout>
              <c:tx>
                <c:rich>
                  <a:bodyPr/>
                  <a:lstStyle/>
                  <a:p>
                    <a:fld id="{A24F7FA8-EC17-4869-887E-7DA7C5010BF1}" type="VALUE">
                      <a:rPr lang="en-US"/>
                      <a:pPr/>
                      <a:t>[VALUE]</a:t>
                    </a:fld>
                    <a:r>
                      <a:rPr lang="en-US"/>
                      <a:t> (34%)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90A-4963-A56E-46313C0CA0C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DD15C22-B986-4DC0-9998-47D486371CC4}" type="VALUE">
                      <a:rPr lang="en-US"/>
                      <a:pPr/>
                      <a:t>[VALUE]</a:t>
                    </a:fld>
                    <a:r>
                      <a:rPr lang="en-US"/>
                      <a:t> (1%)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B90A-4963-A56E-46313C0CA0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'4PV'!$G$5:$G$9</c:f>
              <c:numCache>
                <c:formatCode>#,##0</c:formatCode>
                <c:ptCount val="5"/>
                <c:pt idx="0">
                  <c:v>441880609</c:v>
                </c:pt>
                <c:pt idx="1">
                  <c:v>441880609</c:v>
                </c:pt>
                <c:pt idx="2" formatCode="[$-10409]###\ ###\ ###\ ###\ ##0">
                  <c:v>169207463.78999999</c:v>
                </c:pt>
                <c:pt idx="3" formatCode="[$-10409]###\ ###\ ###\ ###\ ##0">
                  <c:v>165343162.69999999</c:v>
                </c:pt>
                <c:pt idx="4" formatCode="[$-10409]###\ ###\ ###\ ###\ ##0">
                  <c:v>5576144.04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90A-4963-A56E-46313C0CA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205680"/>
        <c:axId val="208206072"/>
      </c:lineChart>
      <c:catAx>
        <c:axId val="2082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8206072"/>
        <c:crosses val="autoZero"/>
        <c:auto val="1"/>
        <c:lblAlgn val="ctr"/>
        <c:lblOffset val="100"/>
        <c:noMultiLvlLbl val="0"/>
      </c:catAx>
      <c:valAx>
        <c:axId val="20820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820568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8688567154912083E-2"/>
          <c:y val="0.86805537977017033"/>
          <c:w val="0.95975548217763107"/>
          <c:h val="0.115171943053019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119438763392206E-2"/>
          <c:y val="3.0923776029244666E-2"/>
          <c:w val="0.92657655555098084"/>
          <c:h val="0.692901731654772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'5PV'!$C$4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2.2918773171553757E-2"/>
                  <c:y val="-1.239247594969836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24-45F4-A3EB-5D19ABDE2C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'5PV'!$C$5:$C$9</c:f>
              <c:numCache>
                <c:formatCode>#,##0</c:formatCode>
                <c:ptCount val="5"/>
                <c:pt idx="0">
                  <c:v>622539742</c:v>
                </c:pt>
                <c:pt idx="1">
                  <c:v>478330333</c:v>
                </c:pt>
                <c:pt idx="2">
                  <c:v>14501996.6</c:v>
                </c:pt>
                <c:pt idx="3">
                  <c:v>14501996.6</c:v>
                </c:pt>
                <c:pt idx="4">
                  <c:v>902712.07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24-45F4-A3EB-5D19ABDE2C5F}"/>
            </c:ext>
          </c:extLst>
        </c:ser>
        <c:ser>
          <c:idx val="1"/>
          <c:order val="1"/>
          <c:tx>
            <c:strRef>
              <c:f>'5PV'!$D$4</c:f>
              <c:strCache>
                <c:ptCount val="1"/>
                <c:pt idx="0">
                  <c:v>Plāns 2017 milj.euro (uz 01.03.2017)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26120660599932E-2"/>
                  <c:y val="-1.549059493712295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24-45F4-A3EB-5D19ABDE2C5F}"/>
                </c:ext>
              </c:extLst>
            </c:dLbl>
            <c:dLbl>
              <c:idx val="1"/>
              <c:layout>
                <c:manualLayout>
                  <c:x val="-2.1570610043815351E-2"/>
                  <c:y val="3.0418246903020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24-45F4-A3EB-5D19ABDE2C5F}"/>
                </c:ext>
              </c:extLst>
            </c:dLbl>
            <c:dLbl>
              <c:idx val="4"/>
              <c:layout>
                <c:manualLayout>
                  <c:x val="-2.2918773171553858E-2"/>
                  <c:y val="-6.7596104228934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24-45F4-A3EB-5D19ABDE2C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'5PV'!$D$5:$D$9</c:f>
              <c:numCache>
                <c:formatCode>#,##0</c:formatCode>
                <c:ptCount val="5"/>
                <c:pt idx="0">
                  <c:v>20784249</c:v>
                </c:pt>
                <c:pt idx="1">
                  <c:v>138520730</c:v>
                </c:pt>
                <c:pt idx="2">
                  <c:v>449090224.61000001</c:v>
                </c:pt>
                <c:pt idx="3">
                  <c:v>424629106.61000001</c:v>
                </c:pt>
                <c:pt idx="4">
                  <c:v>64082420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24-45F4-A3EB-5D19ABDE2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546432"/>
        <c:axId val="206546824"/>
      </c:barChart>
      <c:lineChart>
        <c:grouping val="standard"/>
        <c:varyColors val="0"/>
        <c:ser>
          <c:idx val="2"/>
          <c:order val="2"/>
          <c:tx>
            <c:strRef>
              <c:f>'5PV'!$E$4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'5PV'!$E$5:$E$9</c:f>
              <c:numCache>
                <c:formatCode>#,##0</c:formatCode>
                <c:ptCount val="5"/>
                <c:pt idx="0">
                  <c:v>651154717</c:v>
                </c:pt>
                <c:pt idx="1">
                  <c:v>651154717</c:v>
                </c:pt>
                <c:pt idx="2">
                  <c:v>651154717</c:v>
                </c:pt>
                <c:pt idx="3">
                  <c:v>651154717</c:v>
                </c:pt>
                <c:pt idx="4">
                  <c:v>651154717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C24-45F4-A3EB-5D19ABDE2C5F}"/>
            </c:ext>
          </c:extLst>
        </c:ser>
        <c:ser>
          <c:idx val="3"/>
          <c:order val="3"/>
          <c:tx>
            <c:strRef>
              <c:f>'5PV'!$F$4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1.0026915438456522E-2"/>
                  <c:y val="-3.5955653378842094E-2"/>
                </c:manualLayout>
              </c:layout>
              <c:tx>
                <c:rich>
                  <a:bodyPr/>
                  <a:lstStyle/>
                  <a:p>
                    <a:fld id="{75976CA0-99A9-4164-A6EC-A7770D73F4DC}" type="VALUE">
                      <a:rPr lang="en-US"/>
                      <a:pPr/>
                      <a:t>[VALUE]</a:t>
                    </a:fld>
                    <a:r>
                      <a:rPr lang="en-US"/>
                      <a:t> (103%)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C24-45F4-A3EB-5D19ABDE2C5F}"/>
                </c:ext>
              </c:extLst>
            </c:dLbl>
            <c:dLbl>
              <c:idx val="1"/>
              <c:layout>
                <c:manualLayout>
                  <c:x val="-2.9659588810246041E-2"/>
                  <c:y val="-6.4216299017487974E-2"/>
                </c:manualLayout>
              </c:layout>
              <c:tx>
                <c:rich>
                  <a:bodyPr/>
                  <a:lstStyle/>
                  <a:p>
                    <a:fld id="{022B1568-776C-4B88-8CFD-F10F66AE48F3}" type="VALUE">
                      <a:rPr lang="en-US"/>
                      <a:pPr/>
                      <a:t>[VALUE]</a:t>
                    </a:fld>
                    <a:r>
                      <a:rPr lang="en-US"/>
                      <a:t> (99%)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C24-45F4-A3EB-5D19ABDE2C5F}"/>
                </c:ext>
              </c:extLst>
            </c:dLbl>
            <c:dLbl>
              <c:idx val="2"/>
              <c:layout>
                <c:manualLayout>
                  <c:x val="-4.0444893832153689E-2"/>
                  <c:y val="-3.7177857325914117E-2"/>
                </c:manualLayout>
              </c:layout>
              <c:tx>
                <c:rich>
                  <a:bodyPr/>
                  <a:lstStyle/>
                  <a:p>
                    <a:fld id="{507B829A-F66E-4801-9EB5-9A6A97B265BB}" type="VALUE">
                      <a:rPr lang="en-US"/>
                      <a:pPr/>
                      <a:t>[VALUE]</a:t>
                    </a:fld>
                    <a:r>
                      <a:rPr lang="en-US"/>
                      <a:t> (74%)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C24-45F4-A3EB-5D19ABDE2C5F}"/>
                </c:ext>
              </c:extLst>
            </c:dLbl>
            <c:dLbl>
              <c:idx val="3"/>
              <c:layout>
                <c:manualLayout>
                  <c:x val="-3.6400404448938321E-2"/>
                  <c:y val="-3.0418246903020644E-2"/>
                </c:manualLayout>
              </c:layout>
              <c:tx>
                <c:rich>
                  <a:bodyPr/>
                  <a:lstStyle/>
                  <a:p>
                    <a:fld id="{12557DD6-B19F-4CA8-90B7-0BA577FEF8A1}" type="VALUE">
                      <a:rPr lang="en-US"/>
                      <a:pPr/>
                      <a:t>[VALUE]</a:t>
                    </a:fld>
                    <a:r>
                      <a:rPr lang="en-US"/>
                      <a:t> (70%)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C24-45F4-A3EB-5D19ABDE2C5F}"/>
                </c:ext>
              </c:extLst>
            </c:dLbl>
            <c:dLbl>
              <c:idx val="4"/>
              <c:layout>
                <c:manualLayout>
                  <c:x val="-1.8874283788338487E-2"/>
                  <c:y val="-3.7177857325914207E-2"/>
                </c:manualLayout>
              </c:layout>
              <c:tx>
                <c:rich>
                  <a:bodyPr/>
                  <a:lstStyle/>
                  <a:p>
                    <a:fld id="{CB2B6AEA-CC8E-4986-AD30-AC12771FA19C}" type="VALUE">
                      <a:rPr lang="en-US"/>
                      <a:pPr/>
                      <a:t>[VALUE]</a:t>
                    </a:fld>
                    <a:r>
                      <a:rPr lang="en-US"/>
                      <a:t> (10%)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C24-45F4-A3EB-5D19ABDE2C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'5PV'!$F$5:$F$9</c:f>
              <c:numCache>
                <c:formatCode>#,##0</c:formatCode>
                <c:ptCount val="5"/>
                <c:pt idx="0">
                  <c:v>643323991</c:v>
                </c:pt>
                <c:pt idx="1">
                  <c:v>616851063</c:v>
                </c:pt>
                <c:pt idx="2">
                  <c:v>463592221.21000004</c:v>
                </c:pt>
                <c:pt idx="3">
                  <c:v>439131103.21000004</c:v>
                </c:pt>
                <c:pt idx="4">
                  <c:v>64985132.07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8C24-45F4-A3EB-5D19ABDE2C5F}"/>
            </c:ext>
          </c:extLst>
        </c:ser>
        <c:ser>
          <c:idx val="4"/>
          <c:order val="4"/>
          <c:tx>
            <c:strRef>
              <c:f>'5PV'!$G$4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11856635408486993"/>
                  <c:y val="-2.6178363167207182E-2"/>
                </c:manualLayout>
              </c:layout>
              <c:tx>
                <c:rich>
                  <a:bodyPr/>
                  <a:lstStyle/>
                  <a:p>
                    <a:fld id="{DDFBA6D8-2E8C-487C-B446-694E292D58E5}" type="VALUE">
                      <a:rPr lang="en-US"/>
                      <a:pPr/>
                      <a:t>[VALUE]</a:t>
                    </a:fld>
                    <a:r>
                      <a:rPr lang="en-US"/>
                      <a:t> (104%)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C24-45F4-A3EB-5D19ABDE2C5F}"/>
                </c:ext>
              </c:extLst>
            </c:dLbl>
            <c:dLbl>
              <c:idx val="1"/>
              <c:layout>
                <c:manualLayout>
                  <c:x val="-1.4829794405123021E-2"/>
                  <c:y val="4.3937467748807524E-2"/>
                </c:manualLayout>
              </c:layout>
              <c:tx>
                <c:rich>
                  <a:bodyPr/>
                  <a:lstStyle/>
                  <a:p>
                    <a:fld id="{57E83A60-6532-4548-B715-A1B4A4D4FBDE}" type="VALUE">
                      <a:rPr lang="en-US"/>
                      <a:pPr/>
                      <a:t>[VALUE]</a:t>
                    </a:fld>
                    <a:r>
                      <a:rPr lang="en-US"/>
                      <a:t> (99%)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8C24-45F4-A3EB-5D19ABDE2C5F}"/>
                </c:ext>
              </c:extLst>
            </c:dLbl>
            <c:dLbl>
              <c:idx val="2"/>
              <c:layout>
                <c:manualLayout>
                  <c:x val="-6.1485875788502897E-2"/>
                  <c:y val="-4.196620798815754E-2"/>
                </c:manualLayout>
              </c:layout>
              <c:tx>
                <c:rich>
                  <a:bodyPr/>
                  <a:lstStyle/>
                  <a:p>
                    <a:fld id="{0C1ED1C3-2FDA-4543-AA13-55219AAA4FFF}" type="VALUE">
                      <a:rPr lang="en-US"/>
                      <a:pPr/>
                      <a:t>[VALUE]</a:t>
                    </a:fld>
                    <a:r>
                      <a:rPr lang="en-US"/>
                      <a:t> (23%)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8C24-45F4-A3EB-5D19ABDE2C5F}"/>
                </c:ext>
              </c:extLst>
            </c:dLbl>
            <c:dLbl>
              <c:idx val="3"/>
              <c:layout>
                <c:manualLayout>
                  <c:x val="-6.4723893980077593E-2"/>
                  <c:y val="-2.8024224117413454E-2"/>
                </c:manualLayout>
              </c:layout>
              <c:tx>
                <c:rich>
                  <a:bodyPr/>
                  <a:lstStyle/>
                  <a:p>
                    <a:fld id="{5E80E740-0647-41A6-A595-261849CD87E1}" type="VALUE">
                      <a:rPr lang="en-US"/>
                      <a:pPr/>
                      <a:t>[VALUE]</a:t>
                    </a:fld>
                    <a:r>
                      <a:rPr lang="en-US"/>
                      <a:t> (21%)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8C24-45F4-A3EB-5D19ABDE2C5F}"/>
                </c:ext>
              </c:extLst>
            </c:dLbl>
            <c:dLbl>
              <c:idx val="4"/>
              <c:layout>
                <c:manualLayout>
                  <c:x val="-1.6021503908868494E-2"/>
                  <c:y val="-2.8869626811199794E-2"/>
                </c:manualLayout>
              </c:layout>
              <c:tx>
                <c:rich>
                  <a:bodyPr/>
                  <a:lstStyle/>
                  <a:p>
                    <a:fld id="{6EDFF17F-642A-4498-BE46-5997880A321E}" type="VALUE">
                      <a:rPr lang="en-US"/>
                      <a:pPr/>
                      <a:t>[VALUE]</a:t>
                    </a:fld>
                    <a:r>
                      <a:rPr lang="en-US"/>
                      <a:t> (3%)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8C24-45F4-A3EB-5D19ABDE2C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'5PV'!$G$5:$G$9</c:f>
              <c:numCache>
                <c:formatCode>#,##0</c:formatCode>
                <c:ptCount val="5"/>
                <c:pt idx="0">
                  <c:v>647408830</c:v>
                </c:pt>
                <c:pt idx="1">
                  <c:v>617445984</c:v>
                </c:pt>
                <c:pt idx="2" formatCode="[$-10409]###\ ###\ ###\ ###\ ##0">
                  <c:v>141484094.43000001</c:v>
                </c:pt>
                <c:pt idx="3" formatCode="[$-10409]###\ ###\ ###\ ###\ ##0">
                  <c:v>132152753.47</c:v>
                </c:pt>
                <c:pt idx="4" formatCode="[$-10409]###\ ###\ ###\ ###\ ##0">
                  <c:v>19846706.809999999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8C24-45F4-A3EB-5D19ABDE2C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546432"/>
        <c:axId val="206546824"/>
      </c:lineChart>
      <c:catAx>
        <c:axId val="20654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6824"/>
        <c:crosses val="autoZero"/>
        <c:auto val="1"/>
        <c:lblAlgn val="ctr"/>
        <c:lblOffset val="100"/>
        <c:noMultiLvlLbl val="0"/>
      </c:catAx>
      <c:valAx>
        <c:axId val="206546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643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6857328679719119E-2"/>
          <c:y val="0.86373581609092975"/>
          <c:w val="0.95754622582338433"/>
          <c:h val="0.1189424078223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'6PV_1'!$C$4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'6PV_1'!$B$5:$B$9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'6PV_1'!$C$5:$C$9</c:f>
              <c:numCache>
                <c:formatCode>#,##0</c:formatCode>
                <c:ptCount val="5"/>
                <c:pt idx="0">
                  <c:v>806039170</c:v>
                </c:pt>
                <c:pt idx="1">
                  <c:v>806039170</c:v>
                </c:pt>
                <c:pt idx="2">
                  <c:v>348019445</c:v>
                </c:pt>
                <c:pt idx="3">
                  <c:v>348019445</c:v>
                </c:pt>
                <c:pt idx="4">
                  <c:v>145606602.00999999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32-478B-BE00-EE774DACB4D7}"/>
            </c:ext>
          </c:extLst>
        </c:ser>
        <c:ser>
          <c:idx val="1"/>
          <c:order val="1"/>
          <c:tx>
            <c:strRef>
              <c:f>'6PV_1'!$D$4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5.7788425890514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32-478B-BE00-EE774DACB4D7}"/>
                </c:ext>
              </c:extLst>
            </c:dLbl>
            <c:dLbl>
              <c:idx val="4"/>
              <c:layout>
                <c:manualLayout>
                  <c:x val="-4.5454545454546563E-3"/>
                  <c:y val="-1.6899026057233674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E32-478B-BE00-EE774DACB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'6PV_1'!$B$5:$B$9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'6PV_1'!$D$5:$D$9</c:f>
              <c:numCache>
                <c:formatCode>#,##0</c:formatCode>
                <c:ptCount val="5"/>
                <c:pt idx="0">
                  <c:v>353732688</c:v>
                </c:pt>
                <c:pt idx="1">
                  <c:v>353732688</c:v>
                </c:pt>
                <c:pt idx="2">
                  <c:v>743077805.68000007</c:v>
                </c:pt>
                <c:pt idx="3">
                  <c:v>371239896.68000001</c:v>
                </c:pt>
                <c:pt idx="4" formatCode="#,##0.00">
                  <c:v>153125270.63355559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32-478B-BE00-EE774DACB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547608"/>
        <c:axId val="206548000"/>
      </c:barChart>
      <c:lineChart>
        <c:grouping val="standard"/>
        <c:varyColors val="0"/>
        <c:ser>
          <c:idx val="3"/>
          <c:order val="2"/>
          <c:tx>
            <c:strRef>
              <c:f>'6PV_1'!$F$4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32-478B-BE00-EE774DACB4D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32-478B-BE00-EE774DACB4D7}"/>
                </c:ext>
              </c:extLst>
            </c:dLbl>
            <c:dLbl>
              <c:idx val="2"/>
              <c:layout>
                <c:manualLayout>
                  <c:x val="-5.0861050649829362E-3"/>
                  <c:y val="-2.0278831268680408E-2"/>
                </c:manualLayout>
              </c:layout>
              <c:tx>
                <c:rich>
                  <a:bodyPr/>
                  <a:lstStyle/>
                  <a:p>
                    <a:fld id="{AC60B831-E38C-409A-973A-B253ADBF55FA}" type="VALUE">
                      <a:rPr lang="en-US"/>
                      <a:pPr/>
                      <a:t>[VALUE]</a:t>
                    </a:fld>
                    <a:r>
                      <a:rPr lang="en-US"/>
                      <a:t> (94%)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E32-478B-BE00-EE774DACB4D7}"/>
                </c:ext>
              </c:extLst>
            </c:dLbl>
            <c:dLbl>
              <c:idx val="3"/>
              <c:layout>
                <c:manualLayout>
                  <c:x val="-2.1993124767364799E-2"/>
                  <c:y val="-4.3937467748807552E-2"/>
                </c:manualLayout>
              </c:layout>
              <c:tx>
                <c:rich>
                  <a:bodyPr/>
                  <a:lstStyle/>
                  <a:p>
                    <a:fld id="{C8A9EF47-ED99-4FD4-9514-C23F6FBAF72A}" type="VALUE">
                      <a:rPr lang="en-US"/>
                      <a:pPr/>
                      <a:t>[VALUE]</a:t>
                    </a:fld>
                    <a:r>
                      <a:rPr lang="en-US"/>
                      <a:t> (62%)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E32-478B-BE00-EE774DACB4D7}"/>
                </c:ext>
              </c:extLst>
            </c:dLbl>
            <c:dLbl>
              <c:idx val="4"/>
              <c:layout>
                <c:manualLayout>
                  <c:x val="-2.0618554469404603E-2"/>
                  <c:y val="-4.3937467748807552E-2"/>
                </c:manualLayout>
              </c:layout>
              <c:tx>
                <c:rich>
                  <a:bodyPr/>
                  <a:lstStyle/>
                  <a:p>
                    <a:fld id="{D2551AAD-1477-48A9-BB1D-93936DDEA376}" type="VALUE">
                      <a:rPr lang="en-US"/>
                      <a:pPr/>
                      <a:t>[VALUE]</a:t>
                    </a:fld>
                    <a:r>
                      <a:rPr lang="en-US"/>
                      <a:t> (26%)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E32-478B-BE00-EE774DACB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'6PV_1'!$F$5:$F$9</c:f>
              <c:numCache>
                <c:formatCode>#,##0</c:formatCode>
                <c:ptCount val="5"/>
                <c:pt idx="0">
                  <c:v>1159771858</c:v>
                </c:pt>
                <c:pt idx="1">
                  <c:v>1159771858</c:v>
                </c:pt>
                <c:pt idx="2">
                  <c:v>1091097250.6800001</c:v>
                </c:pt>
                <c:pt idx="3">
                  <c:v>719259341.68000007</c:v>
                </c:pt>
                <c:pt idx="4">
                  <c:v>298731872.64355558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E32-478B-BE00-EE774DACB4D7}"/>
            </c:ext>
          </c:extLst>
        </c:ser>
        <c:ser>
          <c:idx val="2"/>
          <c:order val="3"/>
          <c:tx>
            <c:strRef>
              <c:f>'6PV_1'!$G$4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9827952006727032E-2"/>
                  <c:y val="-2.4858340351943876E-2"/>
                </c:manualLayout>
              </c:layout>
              <c:tx>
                <c:rich>
                  <a:bodyPr/>
                  <a:lstStyle/>
                  <a:p>
                    <a:fld id="{637EECE8-E429-49F6-99BF-DD14B97C9AA4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E32-478B-BE00-EE774DACB4D7}"/>
                </c:ext>
              </c:extLst>
            </c:dLbl>
            <c:dLbl>
              <c:idx val="1"/>
              <c:layout>
                <c:manualLayout>
                  <c:x val="-5.4590340125363422E-2"/>
                  <c:y val="-2.7998243162515497E-2"/>
                </c:manualLayout>
              </c:layout>
              <c:tx>
                <c:rich>
                  <a:bodyPr/>
                  <a:lstStyle/>
                  <a:p>
                    <a:fld id="{43F95B3B-6F36-4EFD-8F1E-CF4E7280720E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E32-478B-BE00-EE774DACB4D7}"/>
                </c:ext>
              </c:extLst>
            </c:dLbl>
            <c:dLbl>
              <c:idx val="2"/>
              <c:layout>
                <c:manualLayout>
                  <c:x val="-5.4297548617567068E-2"/>
                  <c:y val="-3.90616823734034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DA3A4AA-A793-4012-9A6A-7226EBBD65A8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6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(45%)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E32-478B-BE00-EE774DACB4D7}"/>
                </c:ext>
              </c:extLst>
            </c:dLbl>
            <c:dLbl>
              <c:idx val="3"/>
              <c:layout>
                <c:manualLayout>
                  <c:x val="-4.8380903466639882E-2"/>
                  <c:y val="-3.032624784105945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043BEB23-9698-4FBB-B29C-115410E4F766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6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r>
                      <a: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(41%)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06703097028211"/>
                      <c:h val="5.643742913225706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E32-478B-BE00-EE774DACB4D7}"/>
                </c:ext>
              </c:extLst>
            </c:dLbl>
            <c:dLbl>
              <c:idx val="4"/>
              <c:layout>
                <c:manualLayout>
                  <c:x val="-6.0938446315292067E-3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5912C74-8B19-4884-91F9-CD6CB334DD94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6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r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(18%)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E32-478B-BE00-EE774DACB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'6PV_1'!$G$5:$G$9</c:f>
              <c:numCache>
                <c:formatCode>#,##0</c:formatCode>
                <c:ptCount val="5"/>
                <c:pt idx="0">
                  <c:v>1159771858</c:v>
                </c:pt>
                <c:pt idx="1">
                  <c:v>1159771858</c:v>
                </c:pt>
                <c:pt idx="2">
                  <c:v>516266799.15999997</c:v>
                </c:pt>
                <c:pt idx="3">
                  <c:v>480654181.52999997</c:v>
                </c:pt>
                <c:pt idx="4">
                  <c:v>203364625.38999999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BE32-478B-BE00-EE774DACB4D7}"/>
            </c:ext>
          </c:extLst>
        </c:ser>
        <c:ser>
          <c:idx val="4"/>
          <c:order val="4"/>
          <c:tx>
            <c:strRef>
              <c:f>'6PV_1'!$E$4</c:f>
              <c:strCache>
                <c:ptCount val="1"/>
                <c:pt idx="0">
                  <c:v>linija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'6PV_1'!$E$5:$E$9</c:f>
              <c:numCache>
                <c:formatCode>#,##0</c:formatCode>
                <c:ptCount val="5"/>
                <c:pt idx="0">
                  <c:v>1159771858</c:v>
                </c:pt>
                <c:pt idx="1">
                  <c:v>1159771858</c:v>
                </c:pt>
                <c:pt idx="2">
                  <c:v>1159771858</c:v>
                </c:pt>
                <c:pt idx="3">
                  <c:v>1159771858</c:v>
                </c:pt>
                <c:pt idx="4">
                  <c:v>1159771858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BE32-478B-BE00-EE774DACB4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547608"/>
        <c:axId val="206548000"/>
      </c:lineChart>
      <c:catAx>
        <c:axId val="206547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8000"/>
        <c:crosses val="autoZero"/>
        <c:auto val="1"/>
        <c:lblAlgn val="ctr"/>
        <c:lblOffset val="100"/>
        <c:noMultiLvlLbl val="0"/>
      </c:catAx>
      <c:valAx>
        <c:axId val="206548000"/>
        <c:scaling>
          <c:orientation val="minMax"/>
          <c:max val="13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760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1.6873470439225442E-2"/>
          <c:y val="0.86593038170738934"/>
          <c:w val="0.9662529433936804"/>
          <c:h val="0.11702681334214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'7PV'!$C$4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'7PV'!$C$5:$C$9</c:f>
              <c:numCache>
                <c:formatCode>#,##0</c:formatCode>
                <c:ptCount val="5"/>
                <c:pt idx="0">
                  <c:v>167399557</c:v>
                </c:pt>
                <c:pt idx="1">
                  <c:v>167399557</c:v>
                </c:pt>
                <c:pt idx="2">
                  <c:v>163195644</c:v>
                </c:pt>
                <c:pt idx="3">
                  <c:v>154188865</c:v>
                </c:pt>
                <c:pt idx="4">
                  <c:v>37320617.340000004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F0-4D43-957D-A5FE89E789D2}"/>
            </c:ext>
          </c:extLst>
        </c:ser>
        <c:ser>
          <c:idx val="1"/>
          <c:order val="1"/>
          <c:tx>
            <c:strRef>
              <c:f>'7PV'!$D$4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CF0-4D43-957D-A5FE89E789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F0-4D43-957D-A5FE89E789D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CF0-4D43-957D-A5FE89E789D2}"/>
                </c:ext>
              </c:extLst>
            </c:dLbl>
            <c:dLbl>
              <c:idx val="4"/>
              <c:layout>
                <c:manualLayout>
                  <c:x val="-1.6046681254558718E-2"/>
                  <c:y val="2.6643597615941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F0-4D43-957D-A5FE89E789D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'7PV'!$B$5:$B$9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'7PV'!$D$5:$D$9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9006779</c:v>
                </c:pt>
                <c:pt idx="4" formatCode="#,##0.00">
                  <c:v>37657135.170000002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CF0-4D43-957D-A5FE89E78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549176"/>
        <c:axId val="206549568"/>
      </c:barChart>
      <c:lineChart>
        <c:grouping val="standard"/>
        <c:varyColors val="0"/>
        <c:ser>
          <c:idx val="2"/>
          <c:order val="2"/>
          <c:tx>
            <c:strRef>
              <c:f>'7PV'!$E$4</c:f>
              <c:strCache>
                <c:ptCount val="1"/>
                <c:pt idx="0">
                  <c:v>linija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'7PV'!$E$5:$E$9</c:f>
              <c:numCache>
                <c:formatCode>#,##0</c:formatCode>
                <c:ptCount val="5"/>
                <c:pt idx="0">
                  <c:v>170169618</c:v>
                </c:pt>
                <c:pt idx="1">
                  <c:v>170169618</c:v>
                </c:pt>
                <c:pt idx="2">
                  <c:v>170169618</c:v>
                </c:pt>
                <c:pt idx="3">
                  <c:v>170169618</c:v>
                </c:pt>
                <c:pt idx="4">
                  <c:v>170169618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CF0-4D43-957D-A5FE89E789D2}"/>
            </c:ext>
          </c:extLst>
        </c:ser>
        <c:ser>
          <c:idx val="3"/>
          <c:order val="3"/>
          <c:tx>
            <c:strRef>
              <c:f>'7PV'!$F$4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CF0-4D43-957D-A5FE89E789D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CF0-4D43-957D-A5FE89E789D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CF0-4D43-957D-A5FE89E789D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CF0-4D43-957D-A5FE89E789D2}"/>
                </c:ext>
              </c:extLst>
            </c:dLbl>
            <c:dLbl>
              <c:idx val="4"/>
              <c:layout>
                <c:manualLayout>
                  <c:x val="-3.5010940919037309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EEFF188E-7F77-4C08-B090-D942C34180DD}" type="VALUE">
                      <a:rPr lang="en-US"/>
                      <a:pPr/>
                      <a:t>[VALUE]</a:t>
                    </a:fld>
                    <a:r>
                      <a:rPr lang="en-US"/>
                      <a:t> (44%)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CF0-4D43-957D-A5FE89E78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'7PV'!$F$5:$F$9</c:f>
              <c:numCache>
                <c:formatCode>#,##0</c:formatCode>
                <c:ptCount val="5"/>
                <c:pt idx="0">
                  <c:v>167399557</c:v>
                </c:pt>
                <c:pt idx="1">
                  <c:v>167399557</c:v>
                </c:pt>
                <c:pt idx="2">
                  <c:v>163195644</c:v>
                </c:pt>
                <c:pt idx="3">
                  <c:v>163195644</c:v>
                </c:pt>
                <c:pt idx="4">
                  <c:v>74977752.510000005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CF0-4D43-957D-A5FE89E789D2}"/>
            </c:ext>
          </c:extLst>
        </c:ser>
        <c:ser>
          <c:idx val="4"/>
          <c:order val="4"/>
          <c:tx>
            <c:strRef>
              <c:f>'7PV'!$G$4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5433989788475579E-2"/>
                  <c:y val="-3.3241529893323796E-2"/>
                </c:manualLayout>
              </c:layout>
              <c:tx>
                <c:rich>
                  <a:bodyPr/>
                  <a:lstStyle/>
                  <a:p>
                    <a:fld id="{46B1FA6D-69D2-4FDD-9EA6-6941F31FD341}" type="VALUE">
                      <a:rPr lang="en-US"/>
                      <a:pPr/>
                      <a:t>[VALUE]</a:t>
                    </a:fld>
                    <a:r>
                      <a:rPr lang="en-US"/>
                      <a:t> (98%)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CF0-4D43-957D-A5FE89E789D2}"/>
                </c:ext>
              </c:extLst>
            </c:dLbl>
            <c:dLbl>
              <c:idx val="1"/>
              <c:layout>
                <c:manualLayout>
                  <c:x val="-4.6681254558716266E-2"/>
                  <c:y val="-4.3380960119189599E-2"/>
                </c:manualLayout>
              </c:layout>
              <c:tx>
                <c:rich>
                  <a:bodyPr/>
                  <a:lstStyle/>
                  <a:p>
                    <a:fld id="{ECF9E73B-327D-4ABF-B5B3-60E014EE263D}" type="VALUE">
                      <a:rPr lang="en-US"/>
                      <a:pPr/>
                      <a:t>[VALUE]</a:t>
                    </a:fld>
                    <a:r>
                      <a:rPr lang="en-US"/>
                      <a:t> (98%)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FCF0-4D43-957D-A5FE89E789D2}"/>
                </c:ext>
              </c:extLst>
            </c:dLbl>
            <c:dLbl>
              <c:idx val="2"/>
              <c:layout>
                <c:manualLayout>
                  <c:x val="-6.7104303428154571E-2"/>
                  <c:y val="-6.083658135519484E-2"/>
                </c:manualLayout>
              </c:layout>
              <c:tx>
                <c:rich>
                  <a:bodyPr/>
                  <a:lstStyle/>
                  <a:p>
                    <a:fld id="{D9E4648B-9AA4-4147-8F00-92DDD970B84E}" type="VALUE">
                      <a:rPr lang="en-US"/>
                      <a:pPr/>
                      <a:t>[VALUE]</a:t>
                    </a:fld>
                    <a:r>
                      <a:rPr lang="en-US"/>
                      <a:t> (96%)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CF0-4D43-957D-A5FE89E789D2}"/>
                </c:ext>
              </c:extLst>
            </c:dLbl>
            <c:dLbl>
              <c:idx val="3"/>
              <c:layout>
                <c:manualLayout>
                  <c:x val="-8.7527352297592995E-2"/>
                  <c:y val="-5.2366863708015708E-2"/>
                </c:manualLayout>
              </c:layout>
              <c:tx>
                <c:rich>
                  <a:bodyPr/>
                  <a:lstStyle/>
                  <a:p>
                    <a:fld id="{D4C9E72E-BB72-489D-BB8D-8555A1E210E5}" type="VALUE">
                      <a:rPr lang="en-US"/>
                      <a:pPr/>
                      <a:t>[VALUE]</a:t>
                    </a:fld>
                    <a:r>
                      <a:rPr lang="en-US"/>
                      <a:t> (96%)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FCF0-4D43-957D-A5FE89E789D2}"/>
                </c:ext>
              </c:extLst>
            </c:dLbl>
            <c:dLbl>
              <c:idx val="4"/>
              <c:layout>
                <c:manualLayout>
                  <c:x val="-5.689277899343545E-2"/>
                  <c:y val="-2.7595051461871044E-2"/>
                </c:manualLayout>
              </c:layout>
              <c:tx>
                <c:rich>
                  <a:bodyPr/>
                  <a:lstStyle/>
                  <a:p>
                    <a:fld id="{DE4C9FD5-1CCA-4009-822C-4A60C8BCF9F2}" type="VALUE">
                      <a:rPr lang="en-US"/>
                      <a:pPr/>
                      <a:t>[VALUE]</a:t>
                    </a:fld>
                    <a:r>
                      <a:rPr lang="en-US"/>
                      <a:t> (33%)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FCF0-4D43-957D-A5FE89E789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'7PV'!$G$5:$G$9</c:f>
              <c:numCache>
                <c:formatCode>#,##0</c:formatCode>
                <c:ptCount val="5"/>
                <c:pt idx="0">
                  <c:v>167399557</c:v>
                </c:pt>
                <c:pt idx="1">
                  <c:v>167399557</c:v>
                </c:pt>
                <c:pt idx="2" formatCode="[$-10409]###\ ###\ ###\ ###\ ##0">
                  <c:v>163194294.41999999</c:v>
                </c:pt>
                <c:pt idx="3" formatCode="[$-10409]###\ ###\ ###\ ###\ ##0">
                  <c:v>163194294.41999999</c:v>
                </c:pt>
                <c:pt idx="4" formatCode="[$-10409]###\ ###\ ###\ ###\ ##0">
                  <c:v>55497830.619999997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FCF0-4D43-957D-A5FE89E78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549176"/>
        <c:axId val="206549568"/>
      </c:lineChart>
      <c:catAx>
        <c:axId val="20654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9568"/>
        <c:crosses val="autoZero"/>
        <c:auto val="1"/>
        <c:lblAlgn val="ctr"/>
        <c:lblOffset val="100"/>
        <c:noMultiLvlLbl val="0"/>
      </c:catAx>
      <c:valAx>
        <c:axId val="20654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654917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463935170029348E-2"/>
          <c:y val="0.86674355362231592"/>
          <c:w val="0.96634492898453339"/>
          <c:h val="0.116317011083325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'8PV'!$C$4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6481588433318927E-2"/>
                  <c:y val="-1.2392475949698366E-16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C9-4921-AAA2-72F4BB7D4A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'8PV'!$B$5:$B$9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'8PV'!$C$5:$C$9</c:f>
              <c:numCache>
                <c:formatCode>#,##0</c:formatCode>
                <c:ptCount val="5"/>
                <c:pt idx="0">
                  <c:v>447973475</c:v>
                </c:pt>
                <c:pt idx="1">
                  <c:v>267543321</c:v>
                </c:pt>
                <c:pt idx="2">
                  <c:v>144258232.19</c:v>
                </c:pt>
                <c:pt idx="3">
                  <c:v>130568448.40000001</c:v>
                </c:pt>
                <c:pt idx="4">
                  <c:v>419093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9-4921-AAA2-72F4BB7D4A0A}"/>
            </c:ext>
          </c:extLst>
        </c:ser>
        <c:ser>
          <c:idx val="1"/>
          <c:order val="1"/>
          <c:tx>
            <c:strRef>
              <c:f>'8PV'!$D$4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7093977234570967E-2"/>
                  <c:y val="-7.7735519863274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FC9-4921-AAA2-72F4BB7D4A0A}"/>
                </c:ext>
              </c:extLst>
            </c:dLbl>
            <c:dLbl>
              <c:idx val="2"/>
              <c:layout>
                <c:manualLayout>
                  <c:x val="0"/>
                  <c:y val="-5.4076883383147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C9-4921-AAA2-72F4BB7D4A0A}"/>
                </c:ext>
              </c:extLst>
            </c:dLbl>
            <c:dLbl>
              <c:idx val="3"/>
              <c:layout>
                <c:manualLayout>
                  <c:x val="-1.4445646605342353E-3"/>
                  <c:y val="-8.1115325074721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C9-4921-AAA2-72F4BB7D4A0A}"/>
                </c:ext>
              </c:extLst>
            </c:dLbl>
            <c:dLbl>
              <c:idx val="4"/>
              <c:layout>
                <c:manualLayout>
                  <c:x val="-4.70085417358121E-2"/>
                  <c:y val="-1.6899026057233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C9-4921-AAA2-72F4BB7D4A0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'8PV'!$B$5:$B$9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'8PV'!$D$5:$D$9</c:f>
              <c:numCache>
                <c:formatCode>#,##0</c:formatCode>
                <c:ptCount val="5"/>
                <c:pt idx="0">
                  <c:v>63062547</c:v>
                </c:pt>
                <c:pt idx="1">
                  <c:v>179627013</c:v>
                </c:pt>
                <c:pt idx="2">
                  <c:v>297951909.13999999</c:v>
                </c:pt>
                <c:pt idx="3">
                  <c:v>233659639.66000003</c:v>
                </c:pt>
                <c:pt idx="4" formatCode="#,##0.00">
                  <c:v>33699838.747455508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C9-4921-AAA2-72F4BB7D4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263608"/>
        <c:axId val="211264000"/>
      </c:barChart>
      <c:lineChart>
        <c:grouping val="standard"/>
        <c:varyColors val="0"/>
        <c:ser>
          <c:idx val="2"/>
          <c:order val="2"/>
          <c:tx>
            <c:strRef>
              <c:f>'8PV'!$E$4</c:f>
              <c:strCache>
                <c:ptCount val="1"/>
                <c:pt idx="0">
                  <c:v>linija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'8PV'!$E$5:$E$9</c:f>
              <c:numCache>
                <c:formatCode>#,##0</c:formatCode>
                <c:ptCount val="5"/>
                <c:pt idx="0">
                  <c:v>514308522</c:v>
                </c:pt>
                <c:pt idx="1">
                  <c:v>514308522</c:v>
                </c:pt>
                <c:pt idx="2">
                  <c:v>514308522</c:v>
                </c:pt>
                <c:pt idx="3">
                  <c:v>514308522</c:v>
                </c:pt>
                <c:pt idx="4">
                  <c:v>514308522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FC9-4921-AAA2-72F4BB7D4A0A}"/>
            </c:ext>
          </c:extLst>
        </c:ser>
        <c:ser>
          <c:idx val="3"/>
          <c:order val="3"/>
          <c:tx>
            <c:strRef>
              <c:f>'8PV'!$F$4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2763529088596269E-2"/>
                  <c:y val="-4.0557662537360838E-2"/>
                </c:manualLayout>
              </c:layout>
              <c:tx>
                <c:rich>
                  <a:bodyPr/>
                  <a:lstStyle/>
                  <a:p>
                    <a:fld id="{763B32E4-87E5-4877-81D1-D0302DBDABE9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FC9-4921-AAA2-72F4BB7D4A0A}"/>
                </c:ext>
              </c:extLst>
            </c:dLbl>
            <c:dLbl>
              <c:idx val="1"/>
              <c:layout>
                <c:manualLayout>
                  <c:x val="-3.8461534147482539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82695827-9431-4B47-920F-9CBE3E36F95E}" type="VALUE">
                      <a:rPr lang="en-US"/>
                      <a:pPr/>
                      <a:t>[VALUE]</a:t>
                    </a:fld>
                    <a:r>
                      <a:rPr lang="en-US"/>
                      <a:t> (88%)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FC9-4921-AAA2-72F4BB7D4A0A}"/>
                </c:ext>
              </c:extLst>
            </c:dLbl>
            <c:dLbl>
              <c:idx val="2"/>
              <c:layout>
                <c:manualLayout>
                  <c:x val="-3.5612531618039497E-2"/>
                  <c:y val="-3.0418246903020644E-2"/>
                </c:manualLayout>
              </c:layout>
              <c:tx>
                <c:rich>
                  <a:bodyPr/>
                  <a:lstStyle/>
                  <a:p>
                    <a:fld id="{40E9B86C-317E-4C8B-9E95-AFB8FD112AD5}" type="VALUE">
                      <a:rPr lang="en-US"/>
                      <a:pPr/>
                      <a:t>[VALUE]</a:t>
                    </a:fld>
                    <a:r>
                      <a:rPr lang="en-US"/>
                      <a:t> (87%)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FC9-4921-AAA2-72F4BB7D4A0A}"/>
                </c:ext>
              </c:extLst>
            </c:dLbl>
            <c:dLbl>
              <c:idx val="3"/>
              <c:layout>
                <c:manualLayout>
                  <c:x val="-3.5612531618039393E-2"/>
                  <c:y val="-4.0557662537360852E-2"/>
                </c:manualLayout>
              </c:layout>
              <c:tx>
                <c:rich>
                  <a:bodyPr/>
                  <a:lstStyle/>
                  <a:p>
                    <a:fld id="{DA441BCE-B644-486F-A1D0-B6153EAC956A}" type="VALUE">
                      <a:rPr lang="en-US"/>
                      <a:pPr/>
                      <a:t>[VALUE]</a:t>
                    </a:fld>
                    <a:r>
                      <a:rPr lang="en-US"/>
                      <a:t> (71%)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FC9-4921-AAA2-72F4BB7D4A0A}"/>
                </c:ext>
              </c:extLst>
            </c:dLbl>
            <c:dLbl>
              <c:idx val="4"/>
              <c:layout>
                <c:manualLayout>
                  <c:x val="-2.7065524029710041E-2"/>
                  <c:y val="-4.0557662537360942E-2"/>
                </c:manualLayout>
              </c:layout>
              <c:tx>
                <c:rich>
                  <a:bodyPr/>
                  <a:lstStyle/>
                  <a:p>
                    <a:fld id="{0648908C-9B42-42CD-813C-7C8930EAE473}" type="VALUE">
                      <a:rPr lang="en-US"/>
                      <a:pPr/>
                      <a:t>[VALUE]</a:t>
                    </a:fld>
                    <a:r>
                      <a:rPr lang="en-US"/>
                      <a:t> (7%)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6FC9-4921-AAA2-72F4BB7D4A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'8PV'!$F$5:$F$9</c:f>
              <c:numCache>
                <c:formatCode>#,##0</c:formatCode>
                <c:ptCount val="5"/>
                <c:pt idx="0">
                  <c:v>511036022</c:v>
                </c:pt>
                <c:pt idx="1">
                  <c:v>447170334</c:v>
                </c:pt>
                <c:pt idx="2">
                  <c:v>442210141.32999998</c:v>
                </c:pt>
                <c:pt idx="3">
                  <c:v>364228088.06000006</c:v>
                </c:pt>
                <c:pt idx="4">
                  <c:v>34118931.747455508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6FC9-4921-AAA2-72F4BB7D4A0A}"/>
            </c:ext>
          </c:extLst>
        </c:ser>
        <c:ser>
          <c:idx val="4"/>
          <c:order val="4"/>
          <c:tx>
            <c:strRef>
              <c:f>'8PV'!$G$4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2735037941647284E-2"/>
                  <c:y val="3.0418246903020585E-2"/>
                </c:manualLayout>
              </c:layout>
              <c:tx>
                <c:rich>
                  <a:bodyPr/>
                  <a:lstStyle/>
                  <a:p>
                    <a:fld id="{A8F627A0-56DB-4AD2-BD12-EB247651FC84}" type="VALUE">
                      <a:rPr lang="en-US"/>
                      <a:pPr/>
                      <a:t>[VALUE]</a:t>
                    </a:fld>
                    <a:r>
                      <a:rPr lang="en-US"/>
                      <a:t> (88%)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6FC9-4921-AAA2-72F4BB7D4A0A}"/>
                </c:ext>
              </c:extLst>
            </c:dLbl>
            <c:dLbl>
              <c:idx val="1"/>
              <c:layout>
                <c:manualLayout>
                  <c:x val="-6.153447345504378E-2"/>
                  <c:y val="3.3798149479653393E-2"/>
                </c:manualLayout>
              </c:layout>
              <c:tx>
                <c:rich>
                  <a:bodyPr/>
                  <a:lstStyle/>
                  <a:p>
                    <a:fld id="{67A68771-3911-4201-89F1-BED957D4B69F}" type="VALUE">
                      <a:rPr lang="en-US"/>
                      <a:pPr/>
                      <a:t>[VALUE]</a:t>
                    </a:fld>
                    <a:r>
                      <a:rPr lang="en-US"/>
                      <a:t> (75%)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6FC9-4921-AAA2-72F4BB7D4A0A}"/>
                </c:ext>
              </c:extLst>
            </c:dLbl>
            <c:dLbl>
              <c:idx val="2"/>
              <c:layout>
                <c:manualLayout>
                  <c:x val="-6.871714468486656E-2"/>
                  <c:y val="-3.6192282625917609E-2"/>
                </c:manualLayout>
              </c:layout>
              <c:tx>
                <c:rich>
                  <a:bodyPr/>
                  <a:lstStyle/>
                  <a:p>
                    <a:fld id="{BEBEACA0-7F4A-48F0-8FC3-28CC927A370C}" type="VALUE">
                      <a:rPr lang="en-US"/>
                      <a:pPr/>
                      <a:t>[VALUE]</a:t>
                    </a:fld>
                    <a:r>
                      <a:rPr lang="en-US"/>
                      <a:t> (47%)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6FC9-4921-AAA2-72F4BB7D4A0A}"/>
                </c:ext>
              </c:extLst>
            </c:dLbl>
            <c:dLbl>
              <c:idx val="3"/>
              <c:layout>
                <c:manualLayout>
                  <c:x val="-6.5908319509494093E-2"/>
                  <c:y val="-3.3305319944797691E-2"/>
                </c:manualLayout>
              </c:layout>
              <c:tx>
                <c:rich>
                  <a:bodyPr/>
                  <a:lstStyle/>
                  <a:p>
                    <a:fld id="{A7AB6463-2690-46BA-89E6-1254F184DF92}" type="VALUE">
                      <a:rPr lang="en-US"/>
                      <a:pPr/>
                      <a:t>[VALUE]</a:t>
                    </a:fld>
                    <a:r>
                      <a:rPr lang="en-US"/>
                      <a:t> (44%)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6FC9-4921-AAA2-72F4BB7D4A0A}"/>
                </c:ext>
              </c:extLst>
            </c:dLbl>
            <c:dLbl>
              <c:idx val="4"/>
              <c:layout>
                <c:manualLayout>
                  <c:x val="2.8891293210681532E-3"/>
                  <c:y val="-2.3095701448959751E-2"/>
                </c:manualLayout>
              </c:layout>
              <c:tx>
                <c:rich>
                  <a:bodyPr/>
                  <a:lstStyle/>
                  <a:p>
                    <a:fld id="{D07F8173-01AB-4CB6-AF1B-28B28BC11A5C}" type="VALUE">
                      <a:rPr lang="en-US"/>
                      <a:pPr/>
                      <a:t>[VALUE]</a:t>
                    </a:fld>
                    <a:r>
                      <a:rPr lang="en-US"/>
                      <a:t> (1%)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6FC9-4921-AAA2-72F4BB7D4A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'8PV'!$G$5:$G$9</c:f>
              <c:numCache>
                <c:formatCode>#,##0</c:formatCode>
                <c:ptCount val="5"/>
                <c:pt idx="0">
                  <c:v>447973475</c:v>
                </c:pt>
                <c:pt idx="1">
                  <c:v>380851196</c:v>
                </c:pt>
                <c:pt idx="2" formatCode="[$-10409]###\ ###\ ###\ ###\ ##0">
                  <c:v>238813906.34</c:v>
                </c:pt>
                <c:pt idx="3" formatCode="[$-10409]###\ ###\ ###\ ###\ ##0">
                  <c:v>225910768.63999999</c:v>
                </c:pt>
                <c:pt idx="4" formatCode="[$-10409]###\ ###\ ###\ ###\ ##0">
                  <c:v>5096457.54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FC9-4921-AAA2-72F4BB7D4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63608"/>
        <c:axId val="211264000"/>
      </c:lineChart>
      <c:catAx>
        <c:axId val="211263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11264000"/>
        <c:crosses val="autoZero"/>
        <c:auto val="1"/>
        <c:lblAlgn val="ctr"/>
        <c:lblOffset val="100"/>
        <c:noMultiLvlLbl val="0"/>
      </c:catAx>
      <c:valAx>
        <c:axId val="21126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1126360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6482937757689858E-2"/>
          <c:y val="0.86373581609092975"/>
          <c:w val="0.95114391321874481"/>
          <c:h val="0.1189424078223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'9PV'!$C$4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15045339073522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11-461F-82D8-FF380A2F0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'9PV'!$C$5:$C$9</c:f>
              <c:numCache>
                <c:formatCode>#,##0</c:formatCode>
                <c:ptCount val="5"/>
                <c:pt idx="0">
                  <c:v>392812996</c:v>
                </c:pt>
                <c:pt idx="1">
                  <c:v>200809119</c:v>
                </c:pt>
                <c:pt idx="2">
                  <c:v>159030280.90000001</c:v>
                </c:pt>
                <c:pt idx="3">
                  <c:v>159030280.90000001</c:v>
                </c:pt>
                <c:pt idx="4">
                  <c:v>5338351.04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11-461F-82D8-FF380A2F07AE}"/>
            </c:ext>
          </c:extLst>
        </c:ser>
        <c:ser>
          <c:idx val="1"/>
          <c:order val="1"/>
          <c:tx>
            <c:strRef>
              <c:f>'9PV'!$D$4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752266953676147E-2"/>
                  <c:y val="6.7596104228934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11-461F-82D8-FF380A2F07AE}"/>
                </c:ext>
              </c:extLst>
            </c:dLbl>
            <c:dLbl>
              <c:idx val="1"/>
              <c:layout>
                <c:manualLayout>
                  <c:x val="-6.9174223178920489E-3"/>
                  <c:y val="3.098118987424591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11-461F-82D8-FF380A2F07AE}"/>
                </c:ext>
              </c:extLst>
            </c:dLbl>
            <c:dLbl>
              <c:idx val="4"/>
              <c:layout>
                <c:manualLayout>
                  <c:x val="-4.8421956225244346E-2"/>
                  <c:y val="-2.0278831268680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11-461F-82D8-FF380A2F07A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'9PV'!$D$5:$D$9</c:f>
              <c:numCache>
                <c:formatCode>#,##0</c:formatCode>
                <c:ptCount val="5"/>
                <c:pt idx="0">
                  <c:v>25725201</c:v>
                </c:pt>
                <c:pt idx="1">
                  <c:v>217729078</c:v>
                </c:pt>
                <c:pt idx="2">
                  <c:v>149911287.88999999</c:v>
                </c:pt>
                <c:pt idx="3">
                  <c:v>149911287.88999999</c:v>
                </c:pt>
                <c:pt idx="4" formatCode="#,##0.00">
                  <c:v>28419604.657250006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11-461F-82D8-FF380A2F0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264784"/>
        <c:axId val="211265176"/>
      </c:barChart>
      <c:lineChart>
        <c:grouping val="standard"/>
        <c:varyColors val="0"/>
        <c:ser>
          <c:idx val="3"/>
          <c:order val="2"/>
          <c:tx>
            <c:strRef>
              <c:f>'9PV'!$F$4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6316467168933275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5BA119AC-9E40-468E-AEA1-712F10E2923B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B11-461F-82D8-FF380A2F07AE}"/>
                </c:ext>
              </c:extLst>
            </c:dLbl>
            <c:dLbl>
              <c:idx val="1"/>
              <c:layout>
                <c:manualLayout>
                  <c:x val="-3.4587111589460248E-2"/>
                  <c:y val="-3.7177857325914082E-2"/>
                </c:manualLayout>
              </c:layout>
              <c:tx>
                <c:rich>
                  <a:bodyPr/>
                  <a:lstStyle/>
                  <a:p>
                    <a:fld id="{B6D241F8-C73B-49B1-89C3-4F23462022F7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B11-461F-82D8-FF380A2F07AE}"/>
                </c:ext>
              </c:extLst>
            </c:dLbl>
            <c:dLbl>
              <c:idx val="2"/>
              <c:layout>
                <c:manualLayout>
                  <c:x val="-4.6692600645771395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DC08DDD8-A28E-410F-9CA4-573D6AC3704E}" type="VALUE">
                      <a:rPr lang="en-US"/>
                      <a:pPr/>
                      <a:t>[VALUE]</a:t>
                    </a:fld>
                    <a:r>
                      <a:rPr lang="en-US"/>
                      <a:t> (74%)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B11-461F-82D8-FF380A2F07AE}"/>
                </c:ext>
              </c:extLst>
            </c:dLbl>
            <c:dLbl>
              <c:idx val="3"/>
              <c:layout>
                <c:manualLayout>
                  <c:x val="-4.4963245066298445E-2"/>
                  <c:y val="-3.0418246903020616E-2"/>
                </c:manualLayout>
              </c:layout>
              <c:tx>
                <c:rich>
                  <a:bodyPr/>
                  <a:lstStyle/>
                  <a:p>
                    <a:fld id="{987F1CB8-BD22-4281-9641-2F8250CA05CB}" type="VALUE">
                      <a:rPr lang="en-US"/>
                      <a:pPr/>
                      <a:t>[VALUE]</a:t>
                    </a:fld>
                    <a:r>
                      <a:rPr lang="en-US"/>
                      <a:t> (74%)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B11-461F-82D8-FF380A2F07AE}"/>
                </c:ext>
              </c:extLst>
            </c:dLbl>
            <c:dLbl>
              <c:idx val="4"/>
              <c:layout>
                <c:manualLayout>
                  <c:x val="-3.2857756009987235E-2"/>
                  <c:y val="-3.7177857325914207E-2"/>
                </c:manualLayout>
              </c:layout>
              <c:tx>
                <c:rich>
                  <a:bodyPr/>
                  <a:lstStyle/>
                  <a:p>
                    <a:fld id="{5CA05CC1-0C0C-4361-8901-1C623182EFFD}" type="VALUE">
                      <a:rPr lang="en-US"/>
                      <a:pPr/>
                      <a:t>[VALUE]</a:t>
                    </a:fld>
                    <a:r>
                      <a:rPr lang="en-US"/>
                      <a:t> (8%)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BB11-461F-82D8-FF380A2F0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'9PV'!$F$5:$F$9</c:f>
              <c:numCache>
                <c:formatCode>#,##0</c:formatCode>
                <c:ptCount val="5"/>
                <c:pt idx="0">
                  <c:v>418538197</c:v>
                </c:pt>
                <c:pt idx="1">
                  <c:v>418538197</c:v>
                </c:pt>
                <c:pt idx="2">
                  <c:v>308941568.78999996</c:v>
                </c:pt>
                <c:pt idx="3">
                  <c:v>308941568.78999996</c:v>
                </c:pt>
                <c:pt idx="4">
                  <c:v>33757955.697250009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B11-461F-82D8-FF380A2F07AE}"/>
            </c:ext>
          </c:extLst>
        </c:ser>
        <c:ser>
          <c:idx val="4"/>
          <c:order val="3"/>
          <c:tx>
            <c:strRef>
              <c:f>'9PV'!$G$4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6.9174223178920489E-3"/>
                  <c:y val="0"/>
                </c:manualLayout>
              </c:layout>
              <c:tx>
                <c:rich>
                  <a:bodyPr/>
                  <a:lstStyle/>
                  <a:p>
                    <a:fld id="{42B09A79-5601-47C8-AD94-E4527157E12B}" type="VALUE">
                      <a:rPr lang="en-US"/>
                      <a:pPr/>
                      <a:t>[VALUE]</a:t>
                    </a:fld>
                    <a:r>
                      <a:rPr lang="en-US"/>
                      <a:t> (96%)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BB11-461F-82D8-FF380A2F07AE}"/>
                </c:ext>
              </c:extLst>
            </c:dLbl>
            <c:dLbl>
              <c:idx val="1"/>
              <c:layout>
                <c:manualLayout>
                  <c:x val="-3.8045822748406267E-2"/>
                  <c:y val="-3.7177857325914082E-2"/>
                </c:manualLayout>
              </c:layout>
              <c:tx>
                <c:rich>
                  <a:bodyPr/>
                  <a:lstStyle/>
                  <a:p>
                    <a:fld id="{8319BFA8-1FCD-46EC-960A-9D2A8C58AB4C}" type="VALUE">
                      <a:rPr lang="en-US"/>
                      <a:pPr/>
                      <a:t>[VALUE]</a:t>
                    </a:fld>
                    <a:r>
                      <a:rPr lang="en-US"/>
                      <a:t> (87%)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B11-461F-82D8-FF380A2F07AE}"/>
                </c:ext>
              </c:extLst>
            </c:dLbl>
            <c:dLbl>
              <c:idx val="2"/>
              <c:layout>
                <c:manualLayout>
                  <c:x val="-6.8661086837345994E-2"/>
                  <c:y val="-3.9079245307037574E-2"/>
                </c:manualLayout>
              </c:layout>
              <c:tx>
                <c:rich>
                  <a:bodyPr/>
                  <a:lstStyle/>
                  <a:p>
                    <a:fld id="{EF693C04-14C7-431D-8EF5-2EE339612C0A}" type="VALUE">
                      <a:rPr lang="en-US"/>
                      <a:pPr/>
                      <a:t>[VALUE]</a:t>
                    </a:fld>
                    <a:r>
                      <a:rPr lang="en-US"/>
                      <a:t> (42%)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BB11-461F-82D8-FF380A2F07AE}"/>
                </c:ext>
              </c:extLst>
            </c:dLbl>
            <c:dLbl>
              <c:idx val="3"/>
              <c:layout>
                <c:manualLayout>
                  <c:x val="-4.6692600645771458E-2"/>
                  <c:y val="-3.0418246903020616E-2"/>
                </c:manualLayout>
              </c:layout>
              <c:tx>
                <c:rich>
                  <a:bodyPr/>
                  <a:lstStyle/>
                  <a:p>
                    <a:fld id="{9F60DF7D-4B72-431F-A5FD-3F14760070BB}" type="VALUE">
                      <a:rPr lang="en-US"/>
                      <a:pPr/>
                      <a:t>[VALUE]</a:t>
                    </a:fld>
                    <a:r>
                      <a:rPr lang="en-US"/>
                      <a:t> (41%)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B11-461F-82D8-FF380A2F07A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8B9077C-ABFA-494C-8AE5-26D7CF4417D6}" type="VALUE">
                      <a:rPr lang="en-US"/>
                      <a:pPr/>
                      <a:t>[VALUE]</a:t>
                    </a:fld>
                    <a:r>
                      <a:rPr lang="en-US"/>
                      <a:t> (2%)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BB11-461F-82D8-FF380A2F07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'9PV'!$G$5:$G$9</c:f>
              <c:numCache>
                <c:formatCode>#,##0</c:formatCode>
                <c:ptCount val="5"/>
                <c:pt idx="0">
                  <c:v>401279083</c:v>
                </c:pt>
                <c:pt idx="1">
                  <c:v>363503402</c:v>
                </c:pt>
                <c:pt idx="2" formatCode="[$-10409]###\ ###\ ###\ ###\ ##0">
                  <c:v>174646224.19999999</c:v>
                </c:pt>
                <c:pt idx="3">
                  <c:v>173310518.69</c:v>
                </c:pt>
                <c:pt idx="4">
                  <c:v>9325495.290000001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BB11-461F-82D8-FF380A2F07AE}"/>
            </c:ext>
          </c:extLst>
        </c:ser>
        <c:ser>
          <c:idx val="2"/>
          <c:order val="4"/>
          <c:tx>
            <c:strRef>
              <c:f>'9PV'!$E$4</c:f>
              <c:strCache>
                <c:ptCount val="1"/>
                <c:pt idx="0">
                  <c:v>linija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'9PV'!$E$5:$E$9</c:f>
              <c:numCache>
                <c:formatCode>#,##0</c:formatCode>
                <c:ptCount val="5"/>
                <c:pt idx="0">
                  <c:v>418538197</c:v>
                </c:pt>
                <c:pt idx="1">
                  <c:v>418538197</c:v>
                </c:pt>
                <c:pt idx="2">
                  <c:v>418538197</c:v>
                </c:pt>
                <c:pt idx="3">
                  <c:v>418538197</c:v>
                </c:pt>
                <c:pt idx="4">
                  <c:v>418538197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BB11-461F-82D8-FF380A2F0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264784"/>
        <c:axId val="211265176"/>
      </c:lineChart>
      <c:catAx>
        <c:axId val="21126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11265176"/>
        <c:crosses val="autoZero"/>
        <c:auto val="1"/>
        <c:lblAlgn val="ctr"/>
        <c:lblOffset val="100"/>
        <c:noMultiLvlLbl val="0"/>
      </c:catAx>
      <c:valAx>
        <c:axId val="211265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1126478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5.6873113677239065E-3"/>
          <c:y val="0.86373581609092975"/>
          <c:w val="0.99168884261796497"/>
          <c:h val="0.11894240782235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698479753378801E-2"/>
          <c:y val="2.1596863090419898E-2"/>
          <c:w val="0.89866539219219532"/>
          <c:h val="0.79478270112976146"/>
        </c:manualLayout>
      </c:layout>
      <c:lineChart>
        <c:grouping val="standard"/>
        <c:varyColors val="0"/>
        <c:ser>
          <c:idx val="0"/>
          <c:order val="0"/>
          <c:tx>
            <c:strRef>
              <c:f>'KDG_budž_N+3_maks'!$C$34</c:f>
              <c:strCache>
                <c:ptCount val="1"/>
                <c:pt idx="0">
                  <c:v>Budžeta plūsmas prognoze, kumulatīvi (Izpilde līdz 30.06.2017. - 126,2 milj. euro)</c:v>
                </c:pt>
              </c:strCache>
            </c:strRef>
          </c:tx>
          <c:spPr>
            <a:ln w="38100" cap="rnd">
              <a:solidFill>
                <a:srgbClr val="E7E6E6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4977589049924264E-2"/>
                  <c:y val="-0.114976577101742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EB-4CFB-AC0C-24658F3FC9BE}"/>
                </c:ext>
              </c:extLst>
            </c:dLbl>
            <c:dLbl>
              <c:idx val="2"/>
              <c:layout>
                <c:manualLayout>
                  <c:x val="-5.2419822388715009E-2"/>
                  <c:y val="-0.1009905656827698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EB-4CFB-AC0C-24658F3FC9BE}"/>
                </c:ext>
              </c:extLst>
            </c:dLbl>
            <c:dLbl>
              <c:idx val="3"/>
              <c:layout>
                <c:manualLayout>
                  <c:x val="-3.9271525386068269E-2"/>
                  <c:y val="-0.110907430038637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EB-4CFB-AC0C-24658F3FC9BE}"/>
                </c:ext>
              </c:extLst>
            </c:dLbl>
            <c:dLbl>
              <c:idx val="4"/>
              <c:layout>
                <c:manualLayout>
                  <c:x val="-7.1723508676236142E-2"/>
                  <c:y val="-0.107983571392256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EB-4CFB-AC0C-24658F3FC9BE}"/>
                </c:ext>
              </c:extLst>
            </c:dLbl>
            <c:dLbl>
              <c:idx val="5"/>
              <c:layout>
                <c:manualLayout>
                  <c:x val="-7.4481178145882121E-2"/>
                  <c:y val="-8.0011548554310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EB-4CFB-AC0C-24658F3FC9BE}"/>
                </c:ext>
              </c:extLst>
            </c:dLbl>
            <c:dLbl>
              <c:idx val="6"/>
              <c:layout>
                <c:manualLayout>
                  <c:x val="-7.7238847615527989E-2"/>
                  <c:y val="-8.7004554263797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'KDG_budž_N+3_maks'!$D$34:$L$34</c:f>
              <c:numCache>
                <c:formatCode>#,##0</c:formatCode>
                <c:ptCount val="9"/>
                <c:pt idx="0">
                  <c:v>366098720.63999999</c:v>
                </c:pt>
                <c:pt idx="1">
                  <c:v>836098720.6400001</c:v>
                </c:pt>
                <c:pt idx="2">
                  <c:v>1436108467.737422</c:v>
                </c:pt>
                <c:pt idx="3">
                  <c:v>2086209381.9356115</c:v>
                </c:pt>
                <c:pt idx="4">
                  <c:v>2806294989.6131115</c:v>
                </c:pt>
                <c:pt idx="5">
                  <c:v>3530210316.6131115</c:v>
                </c:pt>
                <c:pt idx="6">
                  <c:v>4222797453.6402707</c:v>
                </c:pt>
                <c:pt idx="7">
                  <c:v>4831236279.6131115</c:v>
                </c:pt>
                <c:pt idx="8">
                  <c:v>5041020912.4971037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BEB-4CFB-AC0C-24658F3FC9BE}"/>
            </c:ext>
          </c:extLst>
        </c:ser>
        <c:ser>
          <c:idx val="1"/>
          <c:order val="1"/>
          <c:tx>
            <c:strRef>
              <c:f>'KDG_budž_N+3_maks'!$C$35</c:f>
              <c:strCache>
                <c:ptCount val="1"/>
                <c:pt idx="0">
                  <c:v>Maksājumu finansējuma saņēmējiem prognoze, kumulatīvi (Izpilde līdz 30.06.2017. - 373,7 milj. euro)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470868370573476E-2"/>
                  <c:y val="6.9930057094863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EB-4CFB-AC0C-24658F3FC9BE}"/>
                </c:ext>
              </c:extLst>
            </c:dLbl>
            <c:dLbl>
              <c:idx val="1"/>
              <c:layout>
                <c:manualLayout>
                  <c:x val="-9.6518431437605922E-3"/>
                  <c:y val="-7.2261058998025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EB-4CFB-AC0C-24658F3FC9BE}"/>
                </c:ext>
              </c:extLst>
            </c:dLbl>
            <c:dLbl>
              <c:idx val="2"/>
              <c:layout>
                <c:manualLayout>
                  <c:x val="-1.5167182083052318E-2"/>
                  <c:y val="-9.7902079932808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EB-4CFB-AC0C-24658F3FC9BE}"/>
                </c:ext>
              </c:extLst>
            </c:dLbl>
            <c:dLbl>
              <c:idx val="3"/>
              <c:layout>
                <c:manualLayout>
                  <c:x val="-1.2409512613406493E-2"/>
                  <c:y val="-0.10489508564229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EB-4CFB-AC0C-24658F3FC9BE}"/>
                </c:ext>
              </c:extLst>
            </c:dLbl>
            <c:dLbl>
              <c:idx val="4"/>
              <c:layout>
                <c:manualLayout>
                  <c:x val="-1.1030677878583505E-2"/>
                  <c:y val="-9.7902079932808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EB-4CFB-AC0C-24658F3FC9BE}"/>
                </c:ext>
              </c:extLst>
            </c:dLbl>
            <c:dLbl>
              <c:idx val="5"/>
              <c:layout>
                <c:manualLayout>
                  <c:x val="-1.1030677878583505E-2"/>
                  <c:y val="-0.104895085642294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EB-4CFB-AC0C-24658F3FC9BE}"/>
                </c:ext>
              </c:extLst>
            </c:dLbl>
            <c:dLbl>
              <c:idx val="6"/>
              <c:layout>
                <c:manualLayout>
                  <c:x val="-1.7924851552698195E-2"/>
                  <c:y val="-0.10955708944861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EB-4CFB-AC0C-24658F3FC9BE}"/>
                </c:ext>
              </c:extLst>
            </c:dLbl>
            <c:dLbl>
              <c:idx val="7"/>
              <c:layout>
                <c:manualLayout>
                  <c:x val="-6.8941736741147917E-3"/>
                  <c:y val="-3.4965028547431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5"/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'KDG_budž_N+3_maks'!$D$35:$L$35</c:f>
              <c:numCache>
                <c:formatCode>#,##0</c:formatCode>
                <c:ptCount val="9"/>
                <c:pt idx="0">
                  <c:v>241413143.20999998</c:v>
                </c:pt>
                <c:pt idx="1">
                  <c:v>632331653.56690502</c:v>
                </c:pt>
                <c:pt idx="2">
                  <c:v>1116539162.1420054</c:v>
                </c:pt>
                <c:pt idx="3">
                  <c:v>1726075624.610543</c:v>
                </c:pt>
                <c:pt idx="4">
                  <c:v>2430820254.7186694</c:v>
                </c:pt>
                <c:pt idx="5">
                  <c:v>3112487032.4083071</c:v>
                </c:pt>
                <c:pt idx="6">
                  <c:v>3699471046.8968353</c:v>
                </c:pt>
                <c:pt idx="7">
                  <c:v>4302737212.338501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BEB-4CFB-AC0C-24658F3FC9BE}"/>
            </c:ext>
          </c:extLst>
        </c:ser>
        <c:ser>
          <c:idx val="2"/>
          <c:order val="2"/>
          <c:tx>
            <c:strRef>
              <c:f>'KDG_budž_N+3_maks'!$C$36</c:f>
              <c:strCache>
                <c:ptCount val="1"/>
                <c:pt idx="0">
                  <c:v>Deklarējamo izdevumu (N+3) prognoze, kumulatīvi (Izpilde līdz 30.06.2017. - 253,0 milj. euro)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8941736741146903E-3"/>
                  <c:y val="1.8648015225296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BEB-4CFB-AC0C-24658F3FC9BE}"/>
                </c:ext>
              </c:extLst>
            </c:dLbl>
            <c:dLbl>
              <c:idx val="1"/>
              <c:layout>
                <c:manualLayout>
                  <c:x val="4.0417356152060166E-3"/>
                  <c:y val="2.2673477199000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BEB-4CFB-AC0C-24658F3FC9BE}"/>
                </c:ext>
              </c:extLst>
            </c:dLbl>
            <c:dLbl>
              <c:idx val="2"/>
              <c:layout>
                <c:manualLayout>
                  <c:x val="1.3788347348228874E-3"/>
                  <c:y val="-4.66191203459582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439153868836555E-2"/>
                      <c:h val="2.32751457748020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BEB-4CFB-AC0C-24658F3FC9BE}"/>
                </c:ext>
              </c:extLst>
            </c:dLbl>
            <c:dLbl>
              <c:idx val="7"/>
              <c:layout>
                <c:manualLayout>
                  <c:x val="-2.8208744710861403E-3"/>
                  <c:y val="1.406250173013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'KDG_budž_N+3_maks'!$D$36:$L$36</c:f>
              <c:numCache>
                <c:formatCode>#,##0</c:formatCode>
                <c:ptCount val="9"/>
                <c:pt idx="0">
                  <c:v>185143557.94999999</c:v>
                </c:pt>
                <c:pt idx="1">
                  <c:v>485143557.94999999</c:v>
                </c:pt>
                <c:pt idx="2">
                  <c:v>882967367.52955008</c:v>
                </c:pt>
                <c:pt idx="3">
                  <c:v>1426003468.5513692</c:v>
                </c:pt>
                <c:pt idx="4">
                  <c:v>2083144014.8397012</c:v>
                </c:pt>
                <c:pt idx="5">
                  <c:v>2776349718.7385831</c:v>
                </c:pt>
                <c:pt idx="6">
                  <c:v>3410675114.8276663</c:v>
                </c:pt>
                <c:pt idx="7">
                  <c:v>4005800204.7927632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BBEB-4CFB-AC0C-24658F3FC9BE}"/>
            </c:ext>
          </c:extLst>
        </c:ser>
        <c:ser>
          <c:idx val="3"/>
          <c:order val="3"/>
          <c:tx>
            <c:strRef>
              <c:f>'KDG_budž_N+3_maks'!$C$37</c:f>
              <c:strCache>
                <c:ptCount val="1"/>
                <c:pt idx="0">
                  <c:v>Deklarējamo izdevumu (N+3) sarkanā līnija, kumulatīvi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576694696458764E-3"/>
                  <c:y val="9.3240076126484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BEB-4CFB-AC0C-24658F3FC9BE}"/>
                </c:ext>
              </c:extLst>
            </c:dLbl>
            <c:dLbl>
              <c:idx val="2"/>
              <c:layout>
                <c:manualLayout>
                  <c:x val="0"/>
                  <c:y val="1.6317013322134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BEB-4CFB-AC0C-24658F3FC9BE}"/>
                </c:ext>
              </c:extLst>
            </c:dLbl>
            <c:dLbl>
              <c:idx val="3"/>
              <c:layout>
                <c:manualLayout>
                  <c:x val="-5.0556689574982255E-17"/>
                  <c:y val="6.9930057094863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BEB-4CFB-AC0C-24658F3FC9BE}"/>
                </c:ext>
              </c:extLst>
            </c:dLbl>
            <c:dLbl>
              <c:idx val="4"/>
              <c:layout>
                <c:manualLayout>
                  <c:x val="5.515338939291651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BEB-4CFB-AC0C-24658F3FC9BE}"/>
                </c:ext>
              </c:extLst>
            </c:dLbl>
            <c:dLbl>
              <c:idx val="5"/>
              <c:layout>
                <c:manualLayout>
                  <c:x val="6.8941736741146903E-3"/>
                  <c:y val="-8.546908243647684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BEB-4CFB-AC0C-24658F3FC9BE}"/>
                </c:ext>
              </c:extLst>
            </c:dLbl>
            <c:dLbl>
              <c:idx val="6"/>
              <c:layout>
                <c:manualLayout>
                  <c:x val="8.2730084089376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BEB-4CFB-AC0C-24658F3FC9B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AFB-4BE2-9371-225F9E8DAF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'KDG_budž_N+3_maks'!$D$37:$L$37</c:f>
              <c:numCache>
                <c:formatCode>#,##0</c:formatCode>
                <c:ptCount val="9"/>
                <c:pt idx="1">
                  <c:v>205384836.86999997</c:v>
                </c:pt>
                <c:pt idx="2">
                  <c:v>643087888.23000002</c:v>
                </c:pt>
                <c:pt idx="3">
                  <c:v>1089555343.8412499</c:v>
                </c:pt>
                <c:pt idx="4">
                  <c:v>1555126075.1312499</c:v>
                </c:pt>
                <c:pt idx="5">
                  <c:v>2037503685.8812499</c:v>
                </c:pt>
                <c:pt idx="6">
                  <c:v>2545609292.6312499</c:v>
                </c:pt>
                <c:pt idx="7">
                  <c:v>3079430923.3812499</c:v>
                </c:pt>
                <c:pt idx="8">
                  <c:v>4418233214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BBEB-4CFB-AC0C-24658F3FC9BE}"/>
            </c:ext>
          </c:extLst>
        </c:ser>
        <c:ser>
          <c:idx val="4"/>
          <c:order val="4"/>
          <c:tx>
            <c:strRef>
              <c:f>'KDG_budž_N+3_maks'!$C$38</c:f>
              <c:strCache>
                <c:ptCount val="1"/>
                <c:pt idx="0">
                  <c:v>Ieņēmumi kopā, kumulatīvi (Izpilde līdz 30.06.2017. - 464,5 milj. euro)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638050453625772E-2"/>
                  <c:y val="-4.6620038063242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BEB-4CFB-AC0C-24658F3FC9BE}"/>
                </c:ext>
              </c:extLst>
            </c:dLbl>
            <c:dLbl>
              <c:idx val="1"/>
              <c:layout>
                <c:manualLayout>
                  <c:x val="-6.2047563067032241E-2"/>
                  <c:y val="-6.0606049482214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BEB-4CFB-AC0C-24658F3FC9BE}"/>
                </c:ext>
              </c:extLst>
            </c:dLbl>
            <c:dLbl>
              <c:idx val="2"/>
              <c:layout>
                <c:manualLayout>
                  <c:x val="-7.3078240945615769E-2"/>
                  <c:y val="-6.75990551917011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BEB-4CFB-AC0C-24658F3FC9BE}"/>
                </c:ext>
              </c:extLst>
            </c:dLbl>
            <c:dLbl>
              <c:idx val="3"/>
              <c:layout>
                <c:manualLayout>
                  <c:x val="-6.6184067271501029E-2"/>
                  <c:y val="-7.2261058998025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BEB-4CFB-AC0C-24658F3FC9BE}"/>
                </c:ext>
              </c:extLst>
            </c:dLbl>
            <c:dLbl>
              <c:idx val="4"/>
              <c:layout>
                <c:manualLayout>
                  <c:x val="-6.2047563067032213E-2"/>
                  <c:y val="-6.9930057094863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BEB-4CFB-AC0C-24658F3FC9BE}"/>
                </c:ext>
              </c:extLst>
            </c:dLbl>
            <c:dLbl>
              <c:idx val="5"/>
              <c:layout>
                <c:manualLayout>
                  <c:x val="-6.2047563067032213E-2"/>
                  <c:y val="-5.594404567589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BEB-4CFB-AC0C-24658F3FC9BE}"/>
                </c:ext>
              </c:extLst>
            </c:dLbl>
            <c:dLbl>
              <c:idx val="6"/>
              <c:layout>
                <c:manualLayout>
                  <c:x val="-6.6184067271501029E-2"/>
                  <c:y val="-5.5944045675890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BEB-4CFB-AC0C-24658F3FC9BE}"/>
                </c:ext>
              </c:extLst>
            </c:dLbl>
            <c:dLbl>
              <c:idx val="7"/>
              <c:layout>
                <c:manualLayout>
                  <c:x val="-6.2047563067032317E-2"/>
                  <c:y val="-1.8648015225296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/>
                      </a:solidFill>
                      <a:prstDash val="sys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'KDG_budž_N+3_maks'!$D$38:$L$38</c:f>
              <c:numCache>
                <c:formatCode>#,##0</c:formatCode>
                <c:ptCount val="9"/>
                <c:pt idx="0">
                  <c:v>382873312.25999999</c:v>
                </c:pt>
                <c:pt idx="1">
                  <c:v>589005147.94888592</c:v>
                </c:pt>
                <c:pt idx="2">
                  <c:v>1018725687.8798387</c:v>
                </c:pt>
                <c:pt idx="3">
                  <c:v>1620523388.458602</c:v>
                </c:pt>
                <c:pt idx="4">
                  <c:v>2323034336.6514463</c:v>
                </c:pt>
                <c:pt idx="5">
                  <c:v>3113895081.0377798</c:v>
                </c:pt>
                <c:pt idx="6">
                  <c:v>3872071714.7392664</c:v>
                </c:pt>
                <c:pt idx="7">
                  <c:v>4234609153.9874454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BBEB-4CFB-AC0C-24658F3FC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907336"/>
        <c:axId val="205906944"/>
      </c:lineChart>
      <c:catAx>
        <c:axId val="20590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5906944"/>
        <c:crosses val="autoZero"/>
        <c:auto val="1"/>
        <c:lblAlgn val="ctr"/>
        <c:lblOffset val="100"/>
        <c:noMultiLvlLbl val="0"/>
      </c:catAx>
      <c:valAx>
        <c:axId val="2059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590733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1.6302368720063222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lv-LV" sz="1600"/>
                    <a:t>Milj. euro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7.5048439062326402E-2"/>
          <c:y val="3.0625648076139687E-2"/>
          <c:w val="0.37564392845239419"/>
          <c:h val="0.5126905266698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10774689652735"/>
          <c:y val="2.6496091483662308E-2"/>
          <c:w val="0.82225615962120246"/>
          <c:h val="0.79478270112976146"/>
        </c:manualLayout>
      </c:layout>
      <c:lineChart>
        <c:grouping val="standard"/>
        <c:varyColors val="0"/>
        <c:ser>
          <c:idx val="0"/>
          <c:order val="0"/>
          <c:tx>
            <c:strRef>
              <c:f>'KDG_budž_N+3_maks'!$C$34</c:f>
              <c:strCache>
                <c:ptCount val="1"/>
                <c:pt idx="0">
                  <c:v>05.07.2017. Optimistiska budžeta plūsmas prognoze, kumulatīvi (Izpilde līdz 30.06.2017. - 126,2 milj. euro)</c:v>
                </c:pt>
              </c:strCache>
            </c:strRef>
          </c:tx>
          <c:spPr>
            <a:ln w="38100" cap="rnd">
              <a:solidFill>
                <a:srgbClr val="E7E6E6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4977589049924264E-2"/>
                  <c:y val="-0.114976577101742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EB-4CFB-AC0C-24658F3FC9BE}"/>
                </c:ext>
              </c:extLst>
            </c:dLbl>
            <c:dLbl>
              <c:idx val="2"/>
              <c:layout>
                <c:manualLayout>
                  <c:x val="-4.2514892735647382E-2"/>
                  <c:y val="-2.50537363132492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EB-4CFB-AC0C-24658F3FC9BE}"/>
                </c:ext>
              </c:extLst>
            </c:dLbl>
            <c:dLbl>
              <c:idx val="3"/>
              <c:layout>
                <c:manualLayout>
                  <c:x val="-3.9271525386068269E-2"/>
                  <c:y val="-0.1109074300386376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EB-4CFB-AC0C-24658F3FC9BE}"/>
                </c:ext>
              </c:extLst>
            </c:dLbl>
            <c:dLbl>
              <c:idx val="4"/>
              <c:layout>
                <c:manualLayout>
                  <c:x val="-7.1723508676236142E-2"/>
                  <c:y val="-0.107983571392256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EB-4CFB-AC0C-24658F3FC9BE}"/>
                </c:ext>
              </c:extLst>
            </c:dLbl>
            <c:dLbl>
              <c:idx val="5"/>
              <c:layout>
                <c:manualLayout>
                  <c:x val="-7.4481178145882121E-2"/>
                  <c:y val="-8.0011548554310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EB-4CFB-AC0C-24658F3FC9BE}"/>
                </c:ext>
              </c:extLst>
            </c:dLbl>
            <c:dLbl>
              <c:idx val="6"/>
              <c:layout>
                <c:manualLayout>
                  <c:x val="-7.7238847615527989E-2"/>
                  <c:y val="-8.7004554263797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'KDG_budž_N+3_maks'!$D$34:$L$34</c:f>
              <c:numCache>
                <c:formatCode>#,##0</c:formatCode>
                <c:ptCount val="9"/>
                <c:pt idx="0">
                  <c:v>366098720.63999999</c:v>
                </c:pt>
                <c:pt idx="1">
                  <c:v>836098720.6400001</c:v>
                </c:pt>
                <c:pt idx="2">
                  <c:v>2178449700.9998178</c:v>
                </c:pt>
                <c:pt idx="3">
                  <c:v>3194278004.4943843</c:v>
                </c:pt>
                <c:pt idx="4">
                  <c:v>3984168998.2916641</c:v>
                </c:pt>
                <c:pt idx="5">
                  <c:v>4468060737.3413048</c:v>
                </c:pt>
                <c:pt idx="6">
                  <c:v>4786082433.6217365</c:v>
                </c:pt>
                <c:pt idx="7">
                  <c:v>5012404845.5057726</c:v>
                </c:pt>
                <c:pt idx="8">
                  <c:v>5041020912.4971046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BEB-4CFB-AC0C-24658F3FC9BE}"/>
            </c:ext>
          </c:extLst>
        </c:ser>
        <c:ser>
          <c:idx val="1"/>
          <c:order val="1"/>
          <c:tx>
            <c:strRef>
              <c:f>'KDG_budž_N+3_maks'!$C$35</c:f>
              <c:strCache>
                <c:ptCount val="1"/>
                <c:pt idx="0">
                  <c:v>05.07.2017. Optimistiska maksājumu finansējuma saņēmējiem prognoze, kumulatīvi (Izpilde līdz 30.06.2017. - 373,7 milj. euro)</c:v>
                </c:pt>
              </c:strCache>
            </c:strRef>
          </c:tx>
          <c:spPr>
            <a:ln w="349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205740968958444E-2"/>
                  <c:y val="1.4341770667456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EB-4CFB-AC0C-24658F3FC9BE}"/>
                </c:ext>
              </c:extLst>
            </c:dLbl>
            <c:dLbl>
              <c:idx val="1"/>
              <c:layout>
                <c:manualLayout>
                  <c:x val="-9.6518431437605922E-3"/>
                  <c:y val="-7.2261058998025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BEB-4CFB-AC0C-24658F3FC9BE}"/>
                </c:ext>
              </c:extLst>
            </c:dLbl>
            <c:dLbl>
              <c:idx val="2"/>
              <c:layout>
                <c:manualLayout>
                  <c:x val="-1.2337236134216114E-2"/>
                  <c:y val="-0.119948285067091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BEB-4CFB-AC0C-24658F3FC9BE}"/>
                </c:ext>
              </c:extLst>
            </c:dLbl>
            <c:dLbl>
              <c:idx val="3"/>
              <c:layout>
                <c:manualLayout>
                  <c:x val="-8.1645850205936277E-3"/>
                  <c:y val="-0.12449176171783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BEB-4CFB-AC0C-24658F3FC9BE}"/>
                </c:ext>
              </c:extLst>
            </c:dLbl>
            <c:dLbl>
              <c:idx val="4"/>
              <c:layout>
                <c:manualLayout>
                  <c:x val="-1.1030657415104415E-2"/>
                  <c:y val="-0.132196152587984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BEB-4CFB-AC0C-24658F3FC9BE}"/>
                </c:ext>
              </c:extLst>
            </c:dLbl>
            <c:dLbl>
              <c:idx val="5"/>
              <c:layout>
                <c:manualLayout>
                  <c:x val="-8.2006838954117554E-3"/>
                  <c:y val="-4.610540958412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BEB-4CFB-AC0C-24658F3FC9BE}"/>
                </c:ext>
              </c:extLst>
            </c:dLbl>
            <c:dLbl>
              <c:idx val="6"/>
              <c:layout>
                <c:manualLayout>
                  <c:x val="-1.6509887247838601E-2"/>
                  <c:y val="-5.076731443419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BEB-4CFB-AC0C-24658F3FC9BE}"/>
                </c:ext>
              </c:extLst>
            </c:dLbl>
            <c:dLbl>
              <c:idx val="7"/>
              <c:layout>
                <c:manualLayout>
                  <c:x val="-1.1139176872119402E-2"/>
                  <c:y val="-5.9460792936587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5"/>
                      </a:solidFill>
                      <a:prstDash val="sysDot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'KDG_budž_N+3_maks'!$D$35:$L$35</c:f>
              <c:numCache>
                <c:formatCode>#,##0</c:formatCode>
                <c:ptCount val="9"/>
                <c:pt idx="0">
                  <c:v>241413143.20999998</c:v>
                </c:pt>
                <c:pt idx="1">
                  <c:v>632331653.56690502</c:v>
                </c:pt>
                <c:pt idx="2">
                  <c:v>1824110677.9381654</c:v>
                </c:pt>
                <c:pt idx="3">
                  <c:v>2740587831.0239334</c:v>
                </c:pt>
                <c:pt idx="4">
                  <c:v>3428008135.8838816</c:v>
                </c:pt>
                <c:pt idx="5">
                  <c:v>3870140665.2431903</c:v>
                </c:pt>
                <c:pt idx="6">
                  <c:v>4158835108.7448783</c:v>
                </c:pt>
                <c:pt idx="7">
                  <c:v>4390190946.1622782</c:v>
                </c:pt>
                <c:pt idx="8">
                  <c:v>4418233214.0000019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BBEB-4CFB-AC0C-24658F3FC9BE}"/>
            </c:ext>
          </c:extLst>
        </c:ser>
        <c:ser>
          <c:idx val="2"/>
          <c:order val="2"/>
          <c:tx>
            <c:strRef>
              <c:f>'KDG_budž_N+3_maks'!$C$36</c:f>
              <c:strCache>
                <c:ptCount val="1"/>
                <c:pt idx="0">
                  <c:v>05.07.2017. Optimistiska deklarējamo izdevumu (N+3) prognoze, kumulatīvi (Izpilde līdz 30.06.2017. - 253,0 milj. euro)</c:v>
                </c:pt>
              </c:strCache>
            </c:strRef>
          </c:tx>
          <c:spPr>
            <a:ln w="349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5957039664975701E-3"/>
                  <c:y val="2.1097578664099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BEB-4CFB-AC0C-24658F3FC9BE}"/>
                </c:ext>
              </c:extLst>
            </c:dLbl>
            <c:dLbl>
              <c:idx val="1"/>
              <c:layout>
                <c:manualLayout>
                  <c:x val="4.0417356152060166E-3"/>
                  <c:y val="2.26734771990006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BEB-4CFB-AC0C-24658F3FC9BE}"/>
                </c:ext>
              </c:extLst>
            </c:dLbl>
            <c:dLbl>
              <c:idx val="2"/>
              <c:layout>
                <c:manualLayout>
                  <c:x val="-1.0648499573665603E-2"/>
                  <c:y val="1.6159469935439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74077799091715E-2"/>
                      <c:h val="4.042220617462257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BBEB-4CFB-AC0C-24658F3FC9BE}"/>
                </c:ext>
              </c:extLst>
            </c:dLbl>
            <c:dLbl>
              <c:idx val="5"/>
              <c:layout>
                <c:manualLayout>
                  <c:x val="4.2449602795389908E-3"/>
                  <c:y val="1.4697441025071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AF-4F55-B8B0-8C20C91DF59D}"/>
                </c:ext>
              </c:extLst>
            </c:dLbl>
            <c:dLbl>
              <c:idx val="6"/>
              <c:layout>
                <c:manualLayout>
                  <c:x val="0"/>
                  <c:y val="2.204616153760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AF-4F55-B8B0-8C20C91DF59D}"/>
                </c:ext>
              </c:extLst>
            </c:dLbl>
            <c:dLbl>
              <c:idx val="7"/>
              <c:layout>
                <c:manualLayout>
                  <c:x val="-2.820837384707826E-3"/>
                  <c:y val="3.3659068745447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'KDG_budž_N+3_maks'!$D$36:$L$36</c:f>
              <c:numCache>
                <c:formatCode>#,##0</c:formatCode>
                <c:ptCount val="9"/>
                <c:pt idx="0">
                  <c:v>185143557.94999999</c:v>
                </c:pt>
                <c:pt idx="1">
                  <c:v>485143557.94999999</c:v>
                </c:pt>
                <c:pt idx="2">
                  <c:v>1316410859.3006308</c:v>
                </c:pt>
                <c:pt idx="3">
                  <c:v>2348845508.8483524</c:v>
                </c:pt>
                <c:pt idx="4">
                  <c:v>3152607260.4865327</c:v>
                </c:pt>
                <c:pt idx="5">
                  <c:v>3700384087.6547799</c:v>
                </c:pt>
                <c:pt idx="6">
                  <c:v>4070945573.5052347</c:v>
                </c:pt>
                <c:pt idx="7">
                  <c:v>4367889882.9964581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BBEB-4CFB-AC0C-24658F3FC9BE}"/>
            </c:ext>
          </c:extLst>
        </c:ser>
        <c:ser>
          <c:idx val="3"/>
          <c:order val="3"/>
          <c:tx>
            <c:strRef>
              <c:f>'KDG_budž_N+3_maks'!$C$37</c:f>
              <c:strCache>
                <c:ptCount val="1"/>
                <c:pt idx="0">
                  <c:v>Deklarējamo izdevumu (N+3) sarkanā līnija, kumulatīvi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7576694696458764E-3"/>
                  <c:y val="9.3240076126484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BEB-4CFB-AC0C-24658F3FC9BE}"/>
                </c:ext>
              </c:extLst>
            </c:dLbl>
            <c:dLbl>
              <c:idx val="2"/>
              <c:layout>
                <c:manualLayout>
                  <c:x val="0"/>
                  <c:y val="1.6317013322134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BEB-4CFB-AC0C-24658F3FC9BE}"/>
                </c:ext>
              </c:extLst>
            </c:dLbl>
            <c:dLbl>
              <c:idx val="3"/>
              <c:layout>
                <c:manualLayout>
                  <c:x val="-5.0556689574982255E-17"/>
                  <c:y val="6.9930057094863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BEB-4CFB-AC0C-24658F3FC9BE}"/>
                </c:ext>
              </c:extLst>
            </c:dLbl>
            <c:dLbl>
              <c:idx val="4"/>
              <c:layout>
                <c:manualLayout>
                  <c:x val="5.515338939291651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BEB-4CFB-AC0C-24658F3FC9BE}"/>
                </c:ext>
              </c:extLst>
            </c:dLbl>
            <c:dLbl>
              <c:idx val="5"/>
              <c:layout>
                <c:manualLayout>
                  <c:x val="1.9629097431197281E-2"/>
                  <c:y val="-1.2247867520892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BEB-4CFB-AC0C-24658F3FC9BE}"/>
                </c:ext>
              </c:extLst>
            </c:dLbl>
            <c:dLbl>
              <c:idx val="6"/>
              <c:layout>
                <c:manualLayout>
                  <c:x val="8.2730084089376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BEB-4CFB-AC0C-24658F3FC9BE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10F-4BF2-B95A-C9F7242D25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'KDG_budž_N+3_maks'!$D$37:$L$37</c:f>
              <c:numCache>
                <c:formatCode>#,##0</c:formatCode>
                <c:ptCount val="9"/>
                <c:pt idx="1">
                  <c:v>205384836.86999997</c:v>
                </c:pt>
                <c:pt idx="2">
                  <c:v>643087888.23000002</c:v>
                </c:pt>
                <c:pt idx="3">
                  <c:v>1089555343.8412499</c:v>
                </c:pt>
                <c:pt idx="4">
                  <c:v>1555126075.1312499</c:v>
                </c:pt>
                <c:pt idx="5">
                  <c:v>2037503685.8812499</c:v>
                </c:pt>
                <c:pt idx="6">
                  <c:v>2545609292.6312499</c:v>
                </c:pt>
                <c:pt idx="7">
                  <c:v>3079430923.3812499</c:v>
                </c:pt>
                <c:pt idx="8">
                  <c:v>4418233214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BBEB-4CFB-AC0C-24658F3FC9BE}"/>
            </c:ext>
          </c:extLst>
        </c:ser>
        <c:ser>
          <c:idx val="4"/>
          <c:order val="4"/>
          <c:tx>
            <c:strRef>
              <c:f>'KDG_budž_N+3_maks'!$C$38</c:f>
              <c:strCache>
                <c:ptCount val="1"/>
                <c:pt idx="0">
                  <c:v>05.07.2017. Optimistiski ieņēmumi kopā, kumulatīvi (Izpilde līdz 30.06.2017. - 464,5 milj. euro)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9638050453625772E-2"/>
                  <c:y val="-4.6620038063242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BEB-4CFB-AC0C-24658F3FC9BE}"/>
                </c:ext>
              </c:extLst>
            </c:dLbl>
            <c:dLbl>
              <c:idx val="1"/>
              <c:layout>
                <c:manualLayout>
                  <c:x val="-6.2047563067032241E-2"/>
                  <c:y val="-6.0606049482214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BEB-4CFB-AC0C-24658F3FC9BE}"/>
                </c:ext>
              </c:extLst>
            </c:dLbl>
            <c:dLbl>
              <c:idx val="2"/>
              <c:layout>
                <c:manualLayout>
                  <c:x val="-7.3078272499487257E-2"/>
                  <c:y val="-7.739726450147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BEB-4CFB-AC0C-24658F3FC9BE}"/>
                </c:ext>
              </c:extLst>
            </c:dLbl>
            <c:dLbl>
              <c:idx val="3"/>
              <c:layout>
                <c:manualLayout>
                  <c:x val="-7.0429016186445842E-2"/>
                  <c:y val="-0.10655509727314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BEB-4CFB-AC0C-24658F3FC9BE}"/>
                </c:ext>
              </c:extLst>
            </c:dLbl>
            <c:dLbl>
              <c:idx val="4"/>
              <c:layout>
                <c:manualLayout>
                  <c:x val="-6.6292575363921788E-2"/>
                  <c:y val="-9.9324997839746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BEB-4CFB-AC0C-24658F3FC9BE}"/>
                </c:ext>
              </c:extLst>
            </c:dLbl>
            <c:dLbl>
              <c:idx val="5"/>
              <c:layout>
                <c:manualLayout>
                  <c:x val="-6.9122548883614437E-2"/>
                  <c:y val="-2.6549133429618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BEB-4CFB-AC0C-24658F3FC9BE}"/>
                </c:ext>
              </c:extLst>
            </c:dLbl>
            <c:dLbl>
              <c:idx val="6"/>
              <c:layout>
                <c:manualLayout>
                  <c:x val="-6.6184055906906902E-2"/>
                  <c:y val="-2.6549133429618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BEB-4CFB-AC0C-24658F3FC9BE}"/>
                </c:ext>
              </c:extLst>
            </c:dLbl>
            <c:dLbl>
              <c:idx val="7"/>
              <c:layout>
                <c:manualLayout>
                  <c:x val="-6.6292575363921788E-2"/>
                  <c:y val="-4.3143740201706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BEB-4CFB-AC0C-24658F3FC9B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BEB-4CFB-AC0C-24658F3FC9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/>
                      </a:solidFill>
                      <a:prstDash val="sys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'KDG_budž_N+3_maks'!$D$33:$L$33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'KDG_budž_N+3_maks'!$D$38:$L$38</c:f>
              <c:numCache>
                <c:formatCode>#,##0</c:formatCode>
                <c:ptCount val="9"/>
                <c:pt idx="0">
                  <c:v>382873312.25999999</c:v>
                </c:pt>
                <c:pt idx="1">
                  <c:v>589005147.94888592</c:v>
                </c:pt>
                <c:pt idx="2">
                  <c:v>1413052223.4888401</c:v>
                </c:pt>
                <c:pt idx="3">
                  <c:v>2463079007.5624743</c:v>
                </c:pt>
                <c:pt idx="4">
                  <c:v>3251645196.8237543</c:v>
                </c:pt>
                <c:pt idx="5">
                  <c:v>3825177035.3523536</c:v>
                </c:pt>
                <c:pt idx="6">
                  <c:v>4231652709.1866379</c:v>
                </c:pt>
                <c:pt idx="7">
                  <c:v>4397663223.058959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BBEB-4CFB-AC0C-24658F3FC9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1266352"/>
        <c:axId val="211266744"/>
      </c:lineChart>
      <c:catAx>
        <c:axId val="21126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11266744"/>
        <c:crosses val="autoZero"/>
        <c:auto val="1"/>
        <c:lblAlgn val="ctr"/>
        <c:lblOffset val="100"/>
        <c:noMultiLvlLbl val="0"/>
      </c:catAx>
      <c:valAx>
        <c:axId val="211266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11266352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0"/>
                <c:y val="1.6302368720063222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lv-LV" sz="1600"/>
                    <a:t>Milj. euro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0"/>
          <c:y val="6.7369250638817907E-2"/>
          <c:w val="0.37847386213059792"/>
          <c:h val="0.5126905266698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Budžeta izdevumu plūsma, milj. </a:t>
            </a:r>
            <a:r>
              <a:rPr lang="lv-LV" i="1" dirty="0" err="1" smtClean="0"/>
              <a:t>euro</a:t>
            </a:r>
            <a:endParaRPr lang="lv-LV" dirty="0"/>
          </a:p>
        </c:rich>
      </c:tx>
      <c:layout>
        <c:manualLayout>
          <c:xMode val="edge"/>
          <c:yMode val="edge"/>
          <c:x val="0.277116977894988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236215101782862"/>
          <c:y val="6.111271058705859E-2"/>
          <c:w val="0.89744497475190932"/>
          <c:h val="0.6055373346417352"/>
        </c:manualLayout>
      </c:layout>
      <c:lineChart>
        <c:grouping val="standard"/>
        <c:varyColors val="0"/>
        <c:ser>
          <c:idx val="0"/>
          <c:order val="0"/>
          <c:tx>
            <c:strRef>
              <c:f>'FDUK_budž_N+3_maks_sal.26072017'!$C$35</c:f>
              <c:strCache>
                <c:ptCount val="1"/>
                <c:pt idx="0">
                  <c:v>05.07.2017. projekta iesniedzēju prognozes budžeta plūsmai, kumulatīvi</c:v>
                </c:pt>
              </c:strCache>
            </c:strRef>
          </c:tx>
          <c:spPr>
            <a:ln w="38100" cap="rnd">
              <a:solidFill>
                <a:srgbClr val="C00000"/>
              </a:solidFill>
              <a:prstDash val="dash"/>
              <a:round/>
            </a:ln>
            <a:effectLst>
              <a:glow rad="63500">
                <a:srgbClr val="C00000">
                  <a:alpha val="40000"/>
                </a:srgbClr>
              </a:glo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F1-4A97-83A1-5402D5455BB1}"/>
                </c:ext>
              </c:extLst>
            </c:dLbl>
            <c:dLbl>
              <c:idx val="1"/>
              <c:layout>
                <c:manualLayout>
                  <c:x val="-9.1606397103418405E-2"/>
                  <c:y val="-2.0827228424415364E-2"/>
                </c:manualLayout>
              </c:layout>
              <c:spPr>
                <a:noFill/>
                <a:ln>
                  <a:noFill/>
                </a:ln>
                <a:effectLst>
                  <a:glow rad="101600">
                    <a:srgbClr val="C00000">
                      <a:alpha val="60000"/>
                    </a:srgbClr>
                  </a:glow>
                  <a:softEdge rad="635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F1-4A97-83A1-5402D5455BB1}"/>
                </c:ext>
              </c:extLst>
            </c:dLbl>
            <c:dLbl>
              <c:idx val="2"/>
              <c:layout>
                <c:manualLayout>
                  <c:x val="-0.12470221887914093"/>
                  <c:y val="-2.75589361569666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F1-4A97-83A1-5402D5455BB1}"/>
                </c:ext>
              </c:extLst>
            </c:dLbl>
            <c:dLbl>
              <c:idx val="3"/>
              <c:layout>
                <c:manualLayout>
                  <c:x val="-0.14400608493409658"/>
                  <c:y val="-4.18462988586211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F1-4A97-83A1-5402D5455BB1}"/>
                </c:ext>
              </c:extLst>
            </c:dLbl>
            <c:dLbl>
              <c:idx val="4"/>
              <c:layout>
                <c:manualLayout>
                  <c:x val="-0.10641918657489786"/>
                  <c:y val="-3.6870455399028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F1-4A97-83A1-5402D5455BB1}"/>
                </c:ext>
              </c:extLst>
            </c:dLbl>
            <c:dLbl>
              <c:idx val="5"/>
              <c:layout>
                <c:manualLayout>
                  <c:x val="-0.10050294958119407"/>
                  <c:y val="-3.27357713331626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F1-4A97-83A1-5402D5455BB1}"/>
                </c:ext>
              </c:extLst>
            </c:dLbl>
            <c:dLbl>
              <c:idx val="6"/>
              <c:layout>
                <c:manualLayout>
                  <c:x val="-7.4347613470998664E-2"/>
                  <c:y val="-2.57468831677321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F1-4A97-83A1-5402D5455BB1}"/>
                </c:ext>
              </c:extLst>
            </c:dLbl>
            <c:dLbl>
              <c:idx val="7"/>
              <c:layout>
                <c:manualLayout>
                  <c:x val="-6.5300804464349133E-2"/>
                  <c:y val="-3.61685234423954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F1-4A97-83A1-5402D5455BB1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>
                  <a:glow rad="101600">
                    <a:srgbClr val="C00000">
                      <a:alpha val="60000"/>
                    </a:srgbClr>
                  </a:glow>
                  <a:softEdge rad="63500"/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379-424E-9B33-CF93E2E473A4}"/>
                </c:ext>
              </c:extLst>
            </c:dLbl>
            <c:spPr>
              <a:noFill/>
              <a:ln>
                <a:noFill/>
              </a:ln>
              <a:effectLst>
                <a:glow rad="101600">
                  <a:srgbClr val="C00000">
                    <a:alpha val="60000"/>
                  </a:srgbClr>
                </a:glow>
                <a:softEdge rad="63500"/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'FDUK_budž_N+3_maks_sal.26072017'!$D$34:$L$34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'FDUK_budž_N+3_maks_sal.26072017'!$D$35:$L$35</c:f>
              <c:numCache>
                <c:formatCode>#,##0</c:formatCode>
                <c:ptCount val="9"/>
                <c:pt idx="0">
                  <c:v>366098720.63999999</c:v>
                </c:pt>
                <c:pt idx="1">
                  <c:v>836098720.6400001</c:v>
                </c:pt>
                <c:pt idx="2">
                  <c:v>2178449700.9998178</c:v>
                </c:pt>
                <c:pt idx="3">
                  <c:v>3194278004.4943843</c:v>
                </c:pt>
                <c:pt idx="4">
                  <c:v>3984168998.2916641</c:v>
                </c:pt>
                <c:pt idx="5">
                  <c:v>4468060737.3413048</c:v>
                </c:pt>
                <c:pt idx="6">
                  <c:v>4786082433.6217365</c:v>
                </c:pt>
                <c:pt idx="7">
                  <c:v>5012404845.5057726</c:v>
                </c:pt>
                <c:pt idx="8">
                  <c:v>5041020912.4971046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5F1-4A97-83A1-5402D5455BB1}"/>
            </c:ext>
          </c:extLst>
        </c:ser>
        <c:ser>
          <c:idx val="1"/>
          <c:order val="1"/>
          <c:tx>
            <c:strRef>
              <c:f>'FDUK_budž_N+3_maks_sal.26072017'!$C$36</c:f>
              <c:strCache>
                <c:ptCount val="1"/>
                <c:pt idx="0">
                  <c:v>05.07.2017. VI budžeta plūsmas prognoze, kumulatīvi</c:v>
                </c:pt>
              </c:strCache>
            </c:strRef>
          </c:tx>
          <c:spPr>
            <a:ln w="508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5750690724710024E-2"/>
                  <c:y val="-2.79719561117469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5F1-4A97-83A1-5402D5455BB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5F1-4A97-83A1-5402D5455BB1}"/>
                </c:ext>
              </c:extLst>
            </c:dLbl>
            <c:dLbl>
              <c:idx val="2"/>
              <c:layout>
                <c:manualLayout>
                  <c:x val="-5.8483483620217061E-2"/>
                  <c:y val="4.4985211212182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5F1-4A97-83A1-5402D5455BB1}"/>
                </c:ext>
              </c:extLst>
            </c:dLbl>
            <c:dLbl>
              <c:idx val="3"/>
              <c:layout>
                <c:manualLayout>
                  <c:x val="-5.4621890828159401E-2"/>
                  <c:y val="3.8781391929276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5F1-4A97-83A1-5402D5455BB1}"/>
                </c:ext>
              </c:extLst>
            </c:dLbl>
            <c:dLbl>
              <c:idx val="4"/>
              <c:layout>
                <c:manualLayout>
                  <c:x val="-2.0453100839433247E-2"/>
                  <c:y val="3.0898753836666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5F1-4A97-83A1-5402D5455BB1}"/>
                </c:ext>
              </c:extLst>
            </c:dLbl>
            <c:dLbl>
              <c:idx val="5"/>
              <c:layout>
                <c:manualLayout>
                  <c:x val="-3.6263274936664598E-2"/>
                  <c:y val="3.85863333469482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5F1-4A97-83A1-5402D5455BB1}"/>
                </c:ext>
              </c:extLst>
            </c:dLbl>
            <c:dLbl>
              <c:idx val="6"/>
              <c:layout>
                <c:manualLayout>
                  <c:x val="-4.9123867839821179E-2"/>
                  <c:y val="3.7597651027612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5F1-4A97-83A1-5402D5455BB1}"/>
                </c:ext>
              </c:extLst>
            </c:dLbl>
            <c:dLbl>
              <c:idx val="7"/>
              <c:layout>
                <c:manualLayout>
                  <c:x val="-4.9079929188195849E-2"/>
                  <c:y val="3.84352515307600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7030A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69852165788501"/>
                      <c:h val="4.81351854496587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C5F1-4A97-83A1-5402D5455BB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5F1-4A97-83A1-5402D5455B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'FDUK_budž_N+3_maks_sal.26072017'!$D$34:$L$34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'FDUK_budž_N+3_maks_sal.26072017'!$D$36:$L$36</c:f>
              <c:numCache>
                <c:formatCode>#,##0</c:formatCode>
                <c:ptCount val="9"/>
                <c:pt idx="0">
                  <c:v>366098720.63999999</c:v>
                </c:pt>
                <c:pt idx="1">
                  <c:v>836098720.6400001</c:v>
                </c:pt>
                <c:pt idx="2">
                  <c:v>1436108467.737422</c:v>
                </c:pt>
                <c:pt idx="3">
                  <c:v>2086209381.9356115</c:v>
                </c:pt>
                <c:pt idx="4">
                  <c:v>2806294989.6131115</c:v>
                </c:pt>
                <c:pt idx="5">
                  <c:v>3530210316.6131115</c:v>
                </c:pt>
                <c:pt idx="6">
                  <c:v>4222797453.6402707</c:v>
                </c:pt>
                <c:pt idx="7">
                  <c:v>4831236279.6131115</c:v>
                </c:pt>
                <c:pt idx="8">
                  <c:v>5041020912.4971037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C5F1-4A97-83A1-5402D5455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6841024"/>
        <c:axId val="276841416"/>
      </c:lineChart>
      <c:catAx>
        <c:axId val="27684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6841416"/>
        <c:crosses val="autoZero"/>
        <c:auto val="1"/>
        <c:lblAlgn val="ctr"/>
        <c:lblOffset val="100"/>
        <c:noMultiLvlLbl val="0"/>
      </c:catAx>
      <c:valAx>
        <c:axId val="276841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684102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8.7575842827499473E-2"/>
          <c:y val="0.78940756307718651"/>
          <c:w val="0.82200364834014872"/>
          <c:h val="0.195578264746434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'Kopā (4)'!$A$3</c:f>
              <c:strCache>
                <c:ptCount val="1"/>
                <c:pt idx="0">
                  <c:v>Plānotais MK noteikumu apstiprināšanas skaits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'Kopā (4)'!$B$2:$N$2</c:f>
              <c:strCache>
                <c:ptCount val="13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  <c:pt idx="12">
                  <c:v>2018-2019*</c:v>
                </c:pt>
              </c:strCache>
            </c:strRef>
          </c:cat>
          <c:val>
            <c:numRef>
              <c:f>'Kopā (4)'!$B$3:$N$3</c:f>
              <c:numCache>
                <c:formatCode>General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9</c:v>
                </c:pt>
                <c:pt idx="5">
                  <c:v>12</c:v>
                </c:pt>
                <c:pt idx="6">
                  <c:v>13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19</c:v>
                </c:pt>
                <c:pt idx="11">
                  <c:v>19</c:v>
                </c:pt>
                <c:pt idx="1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B-40C8-9D07-7D2270879070}"/>
            </c:ext>
          </c:extLst>
        </c:ser>
        <c:ser>
          <c:idx val="2"/>
          <c:order val="2"/>
          <c:tx>
            <c:strRef>
              <c:f>'Kopā (4)'!$A$5</c:f>
              <c:strCache>
                <c:ptCount val="1"/>
                <c:pt idx="0">
                  <c:v>Apstiprināto MK noteikumu skaits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'Kopā (4)'!$B$2:$N$2</c:f>
              <c:strCache>
                <c:ptCount val="13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  <c:pt idx="12">
                  <c:v>2018-2019*</c:v>
                </c:pt>
              </c:strCache>
            </c:strRef>
          </c:cat>
          <c:val>
            <c:numRef>
              <c:f>'Kopā (4)'!$B$5:$N$5</c:f>
              <c:numCache>
                <c:formatCode>#,##0</c:formatCode>
                <c:ptCount val="13"/>
                <c:pt idx="0" formatCode="General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5B-40C8-9D07-7D2270879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3237696"/>
        <c:axId val="203238088"/>
      </c:barChart>
      <c:lineChart>
        <c:grouping val="standard"/>
        <c:varyColors val="0"/>
        <c:ser>
          <c:idx val="1"/>
          <c:order val="1"/>
          <c:tx>
            <c:strRef>
              <c:f>'Kopā (4)'!$A$4</c:f>
              <c:strCache>
                <c:ptCount val="1"/>
                <c:pt idx="0">
                  <c:v>Plānotais apstiprināto MK noteikumu finansējums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'Kopā (4)'!$B$2:$N$2</c:f>
              <c:strCache>
                <c:ptCount val="13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  <c:pt idx="12">
                  <c:v>2018-2019*</c:v>
                </c:pt>
              </c:strCache>
            </c:strRef>
          </c:cat>
          <c:val>
            <c:numRef>
              <c:f>'Kopā (4)'!$B$4:$N$4</c:f>
              <c:numCache>
                <c:formatCode>#,##0</c:formatCode>
                <c:ptCount val="13"/>
                <c:pt idx="0">
                  <c:v>346639348</c:v>
                </c:pt>
                <c:pt idx="1">
                  <c:v>397198775</c:v>
                </c:pt>
                <c:pt idx="2">
                  <c:v>422067863</c:v>
                </c:pt>
                <c:pt idx="3">
                  <c:v>449737731</c:v>
                </c:pt>
                <c:pt idx="4">
                  <c:v>475029077</c:v>
                </c:pt>
                <c:pt idx="5">
                  <c:v>528167230</c:v>
                </c:pt>
                <c:pt idx="6">
                  <c:v>538583745</c:v>
                </c:pt>
                <c:pt idx="7">
                  <c:v>585678239</c:v>
                </c:pt>
                <c:pt idx="8">
                  <c:v>599132434</c:v>
                </c:pt>
                <c:pt idx="9">
                  <c:v>608325184</c:v>
                </c:pt>
                <c:pt idx="10">
                  <c:v>641102776</c:v>
                </c:pt>
                <c:pt idx="11">
                  <c:v>641102776</c:v>
                </c:pt>
                <c:pt idx="12">
                  <c:v>713094154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5B-40C8-9D07-7D2270879070}"/>
            </c:ext>
          </c:extLst>
        </c:ser>
        <c:ser>
          <c:idx val="3"/>
          <c:order val="3"/>
          <c:tx>
            <c:strRef>
              <c:f>'Kopā (4)'!$A$6</c:f>
              <c:strCache>
                <c:ptCount val="1"/>
                <c:pt idx="0">
                  <c:v>Apstiprināto MK noteikumu finansējums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1FA-4DC0-BA85-55F13EF402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'Kopā (4)'!$B$2:$N$2</c:f>
              <c:strCache>
                <c:ptCount val="13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  <c:pt idx="12">
                  <c:v>2018-2019*</c:v>
                </c:pt>
              </c:strCache>
            </c:strRef>
          </c:cat>
          <c:val>
            <c:numRef>
              <c:f>'Kopā (4)'!$B$6:$N$6</c:f>
              <c:numCache>
                <c:formatCode>#,##0</c:formatCode>
                <c:ptCount val="13"/>
                <c:pt idx="0">
                  <c:v>346639348</c:v>
                </c:pt>
                <c:pt idx="1">
                  <c:v>346639348</c:v>
                </c:pt>
                <c:pt idx="2" formatCode="General">
                  <c:v>414974523</c:v>
                </c:pt>
                <c:pt idx="3">
                  <c:v>435336951</c:v>
                </c:pt>
                <c:pt idx="4">
                  <c:v>422067863</c:v>
                </c:pt>
                <c:pt idx="5">
                  <c:v>449737731</c:v>
                </c:pt>
                <c:pt idx="6">
                  <c:v>449737731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5B-40C8-9D07-7D2270879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239264"/>
        <c:axId val="203238872"/>
      </c:lineChart>
      <c:catAx>
        <c:axId val="20323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3238088"/>
        <c:crosses val="autoZero"/>
        <c:auto val="1"/>
        <c:lblAlgn val="ctr"/>
        <c:lblOffset val="100"/>
        <c:noMultiLvlLbl val="0"/>
      </c:catAx>
      <c:valAx>
        <c:axId val="203238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3237696"/>
        <c:crosses val="autoZero"/>
        <c:crossBetween val="between"/>
      </c:valAx>
      <c:valAx>
        <c:axId val="20323887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3239264"/>
        <c:crosses val="max"/>
        <c:crossBetween val="between"/>
        <c:dispUnits>
          <c:builtInUnit val="millions"/>
        </c:dispUnits>
      </c:valAx>
      <c:catAx>
        <c:axId val="203239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238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891222367457534E-2"/>
          <c:y val="0.8242893207374733"/>
          <c:w val="0.96037587804726177"/>
          <c:h val="0.12035120329781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/>
              <a:t>EK deklarējamo maksājumu</a:t>
            </a:r>
            <a:r>
              <a:rPr lang="lv-LV" baseline="0" dirty="0" smtClean="0"/>
              <a:t> plūsma, milj. </a:t>
            </a:r>
            <a:r>
              <a:rPr lang="lv-LV" i="1" baseline="0" dirty="0" err="1" smtClean="0"/>
              <a:t>euro</a:t>
            </a:r>
            <a:endParaRPr lang="lv-LV" dirty="0"/>
          </a:p>
        </c:rich>
      </c:tx>
      <c:layout>
        <c:manualLayout>
          <c:xMode val="edge"/>
          <c:yMode val="edge"/>
          <c:x val="0.17311480382250297"/>
          <c:y val="1.25119282024181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17105969707069585"/>
          <c:y val="6.986542485286662E-2"/>
          <c:w val="0.79814566459105951"/>
          <c:h val="0.57765602128170612"/>
        </c:manualLayout>
      </c:layout>
      <c:lineChart>
        <c:grouping val="standard"/>
        <c:varyColors val="0"/>
        <c:ser>
          <c:idx val="2"/>
          <c:order val="0"/>
          <c:tx>
            <c:strRef>
              <c:f>'FDUK_budž_N+3_maks_sal.26072017'!$C$37</c:f>
              <c:strCache>
                <c:ptCount val="1"/>
                <c:pt idx="0">
                  <c:v>05.07.2017. projektu iesniedzēju prognozes deklarējamiem izdevumiem (N+3), kumulatīvi</c:v>
                </c:pt>
              </c:strCache>
            </c:strRef>
          </c:tx>
          <c:spPr>
            <a:ln w="34925" cap="rnd">
              <a:solidFill>
                <a:srgbClr val="00B050"/>
              </a:solidFill>
              <a:prstDash val="dash"/>
              <a:round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6F-45E4-BF77-ABB20E4E157D}"/>
                </c:ext>
              </c:extLst>
            </c:dLbl>
            <c:dLbl>
              <c:idx val="2"/>
              <c:layout>
                <c:manualLayout>
                  <c:x val="-0.12747018408889318"/>
                  <c:y val="-2.75865357465789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96208181454266"/>
                      <c:h val="5.770366835657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B6F-45E4-BF77-ABB20E4E157D}"/>
                </c:ext>
              </c:extLst>
            </c:dLbl>
            <c:dLbl>
              <c:idx val="3"/>
              <c:layout>
                <c:manualLayout>
                  <c:x val="-0.12042819757240382"/>
                  <c:y val="-1.36141601136674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6F-45E4-BF77-ABB20E4E157D}"/>
                </c:ext>
              </c:extLst>
            </c:dLbl>
            <c:dLbl>
              <c:idx val="4"/>
              <c:layout>
                <c:manualLayout>
                  <c:x val="-0.10083160953897538"/>
                  <c:y val="-2.1065330678092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6F-45E4-BF77-ABB20E4E157D}"/>
                </c:ext>
              </c:extLst>
            </c:dLbl>
            <c:dLbl>
              <c:idx val="5"/>
              <c:layout>
                <c:manualLayout>
                  <c:x val="-0.10083160953897538"/>
                  <c:y val="-3.1186858749891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6F-45E4-BF77-ABB20E4E157D}"/>
                </c:ext>
              </c:extLst>
            </c:dLbl>
            <c:dLbl>
              <c:idx val="6"/>
              <c:layout>
                <c:manualLayout>
                  <c:x val="-8.9633559234159277E-2"/>
                  <c:y val="-3.11868587498916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6F-45E4-BF77-ABB20E4E157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6F-45E4-BF77-ABB20E4E15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rgbClr val="00B050"/>
                      </a:solidFill>
                      <a:prstDash val="sys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'FDUK_budž_N+3_maks_sal.26072017'!$D$34:$L$34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'FDUK_budž_N+3_maks_sal.26072017'!$D$37:$L$37</c:f>
              <c:numCache>
                <c:formatCode>#,##0</c:formatCode>
                <c:ptCount val="9"/>
                <c:pt idx="1">
                  <c:v>485143557.94999999</c:v>
                </c:pt>
                <c:pt idx="2">
                  <c:v>1316410859.3006308</c:v>
                </c:pt>
                <c:pt idx="3">
                  <c:v>2348845508.8483524</c:v>
                </c:pt>
                <c:pt idx="4">
                  <c:v>3152607260.4865327</c:v>
                </c:pt>
                <c:pt idx="5">
                  <c:v>3700384087.6547799</c:v>
                </c:pt>
                <c:pt idx="6">
                  <c:v>4070945573.5052347</c:v>
                </c:pt>
                <c:pt idx="7">
                  <c:v>4367889882.9964581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B6F-45E4-BF77-ABB20E4E157D}"/>
            </c:ext>
          </c:extLst>
        </c:ser>
        <c:ser>
          <c:idx val="4"/>
          <c:order val="1"/>
          <c:tx>
            <c:strRef>
              <c:f>'FDUK_budž_N+3_maks_sal.26072017'!$C$39</c:f>
              <c:strCache>
                <c:ptCount val="1"/>
                <c:pt idx="0">
                  <c:v>05.07.2017. VI budžeta deklarējamo izdevumu (N+3) prognoze, kumulatīvi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727371561889975E-2"/>
                  <c:y val="-2.05331578904849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65969742339033E-2"/>
                      <c:h val="4.41671065545361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2B6F-45E4-BF77-ABB20E4E157D}"/>
                </c:ext>
              </c:extLst>
            </c:dLbl>
            <c:dLbl>
              <c:idx val="1"/>
              <c:layout>
                <c:manualLayout>
                  <c:x val="-8.1032663037440333E-2"/>
                  <c:y val="-2.43209224857477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098251869721712E-2"/>
                      <c:h val="4.63183700523944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B6F-45E4-BF77-ABB20E4E157D}"/>
                </c:ext>
              </c:extLst>
            </c:dLbl>
            <c:dLbl>
              <c:idx val="2"/>
              <c:layout>
                <c:manualLayout>
                  <c:x val="-2.581128551854027E-2"/>
                  <c:y val="2.6775825088837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B6F-45E4-BF77-ABB20E4E157D}"/>
                </c:ext>
              </c:extLst>
            </c:dLbl>
            <c:dLbl>
              <c:idx val="3"/>
              <c:layout>
                <c:manualLayout>
                  <c:x val="-5.7867467988565645E-2"/>
                  <c:y val="3.911622832554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B6F-45E4-BF77-ABB20E4E157D}"/>
                </c:ext>
              </c:extLst>
            </c:dLbl>
            <c:dLbl>
              <c:idx val="4"/>
              <c:layout>
                <c:manualLayout>
                  <c:x val="-3.2856358111885274E-2"/>
                  <c:y val="2.8991418393559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B6F-45E4-BF77-ABB20E4E157D}"/>
                </c:ext>
              </c:extLst>
            </c:dLbl>
            <c:dLbl>
              <c:idx val="5"/>
              <c:layout>
                <c:manualLayout>
                  <c:x val="-2.165830780706916E-2"/>
                  <c:y val="2.5579372803972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B6F-45E4-BF77-ABB20E4E157D}"/>
                </c:ext>
              </c:extLst>
            </c:dLbl>
            <c:dLbl>
              <c:idx val="6"/>
              <c:layout>
                <c:manualLayout>
                  <c:x val="-3.2763996240276656E-2"/>
                  <c:y val="2.5778814725229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B6F-45E4-BF77-ABB20E4E157D}"/>
                </c:ext>
              </c:extLst>
            </c:dLbl>
            <c:dLbl>
              <c:idx val="7"/>
              <c:layout>
                <c:manualLayout>
                  <c:x val="-4.1347037278044944E-2"/>
                  <c:y val="3.3569402700336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B6F-45E4-BF77-ABB20E4E157D}"/>
                </c:ext>
              </c:extLst>
            </c:dLbl>
            <c:dLbl>
              <c:idx val="8"/>
              <c:layout>
                <c:manualLayout>
                  <c:x val="0"/>
                  <c:y val="-3.46277798089462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6F-45E4-BF77-ABB20E4E15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/>
                      </a:solidFill>
                      <a:prstDash val="sysDash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'FDUK_budž_N+3_maks_sal.26072017'!$D$34:$L$34</c:f>
              <c:strCache>
                <c:ptCount val="9"/>
                <c:pt idx="0">
                  <c:v>Līdz 2016.12.31.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strCache>
            </c:strRef>
          </c:cat>
          <c:val>
            <c:numRef>
              <c:f>'FDUK_budž_N+3_maks_sal.26072017'!$D$39:$L$39</c:f>
              <c:numCache>
                <c:formatCode>#,##0</c:formatCode>
                <c:ptCount val="9"/>
                <c:pt idx="0">
                  <c:v>185143557.94999999</c:v>
                </c:pt>
                <c:pt idx="1">
                  <c:v>485143557.94999999</c:v>
                </c:pt>
                <c:pt idx="2">
                  <c:v>882967367.52955008</c:v>
                </c:pt>
                <c:pt idx="3">
                  <c:v>1426003468.5513692</c:v>
                </c:pt>
                <c:pt idx="4">
                  <c:v>2083144014.8397012</c:v>
                </c:pt>
                <c:pt idx="5">
                  <c:v>2776349718.7385831</c:v>
                </c:pt>
                <c:pt idx="6">
                  <c:v>3410675114.8276663</c:v>
                </c:pt>
                <c:pt idx="7">
                  <c:v>4005800204.7927632</c:v>
                </c:pt>
                <c:pt idx="8">
                  <c:v>4418233214.000001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2B6F-45E4-BF77-ABB20E4E1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6842200"/>
        <c:axId val="276842592"/>
      </c:lineChart>
      <c:catAx>
        <c:axId val="27684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6842592"/>
        <c:crosses val="autoZero"/>
        <c:auto val="1"/>
        <c:lblAlgn val="ctr"/>
        <c:lblOffset val="100"/>
        <c:noMultiLvlLbl val="0"/>
      </c:catAx>
      <c:valAx>
        <c:axId val="27684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76842200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ayout>
        <c:manualLayout>
          <c:xMode val="edge"/>
          <c:yMode val="edge"/>
          <c:x val="0.12028954454796027"/>
          <c:y val="0.79109923181985276"/>
          <c:w val="0.83092134383657557"/>
          <c:h val="0.173475419928850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lv-LV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057259401540881E-2"/>
          <c:y val="3.9693262288928874E-2"/>
          <c:w val="0.90219531120806995"/>
          <c:h val="0.676202425977180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Gatavs_fakts_plans!$H$3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2.1540118470651588E-2"/>
                  <c:y val="-1.323093458475759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CF-4FAD-AEFF-0D24D64BA65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Gatavs_fakts_plans!$G$4:$G$8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Gatavs_fakts_plans!$H$4:$H$8</c:f>
              <c:numCache>
                <c:formatCode>#,##0</c:formatCode>
                <c:ptCount val="5"/>
                <c:pt idx="0">
                  <c:v>3771414832</c:v>
                </c:pt>
                <c:pt idx="1">
                  <c:v>3122139900</c:v>
                </c:pt>
                <c:pt idx="2">
                  <c:v>1415951102.77</c:v>
                </c:pt>
                <c:pt idx="3">
                  <c:v>1373661477.4000001</c:v>
                </c:pt>
                <c:pt idx="4">
                  <c:v>241413144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CF-4FAD-AEFF-0D24D64BA65B}"/>
            </c:ext>
          </c:extLst>
        </c:ser>
        <c:ser>
          <c:idx val="1"/>
          <c:order val="1"/>
          <c:tx>
            <c:strRef>
              <c:f>Gatavs_fakts_plans!$I$3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8158319870759291E-2"/>
                  <c:y val="-3.608478389902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6CF-4FAD-AEFF-0D24D64BA65B}"/>
                </c:ext>
              </c:extLst>
            </c:dLbl>
            <c:dLbl>
              <c:idx val="1"/>
              <c:layout>
                <c:manualLayout>
                  <c:x val="-4.3080236941303177E-3"/>
                  <c:y val="3.6084783899026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CF-4FAD-AEFF-0D24D64BA65B}"/>
                </c:ext>
              </c:extLst>
            </c:dLbl>
            <c:dLbl>
              <c:idx val="2"/>
              <c:layout>
                <c:manualLayout>
                  <c:x val="6.1269307068258835E-3"/>
                  <c:y val="-1.9610844951674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6CF-4FAD-AEFF-0D24D64BA65B}"/>
                </c:ext>
              </c:extLst>
            </c:dLbl>
            <c:dLbl>
              <c:idx val="3"/>
              <c:layout>
                <c:manualLayout>
                  <c:x val="1.5317326767064709E-3"/>
                  <c:y val="-3.3618591345727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CF-4FAD-AEFF-0D24D64BA65B}"/>
                </c:ext>
              </c:extLst>
            </c:dLbl>
            <c:dLbl>
              <c:idx val="4"/>
              <c:layout>
                <c:manualLayout>
                  <c:x val="-2.36941303177169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6CF-4FAD-AEFF-0D24D64BA65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Gatavs_fakts_plans!$G$4:$G$8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Gatavs_fakts_plans!$I$4:$I$8</c:f>
              <c:numCache>
                <c:formatCode>#\ ##0_ ;\-#\ ##0\ </c:formatCode>
                <c:ptCount val="5"/>
                <c:pt idx="0" formatCode="#,##0">
                  <c:v>631631924</c:v>
                </c:pt>
                <c:pt idx="1">
                  <c:v>1125271878</c:v>
                </c:pt>
                <c:pt idx="2" formatCode="#,##0">
                  <c:v>2253541148.4099998</c:v>
                </c:pt>
                <c:pt idx="3" formatCode="General">
                  <c:v>1701366756.9300003</c:v>
                </c:pt>
                <c:pt idx="4" formatCode="#,##0">
                  <c:v>435614585.53199911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CF-4FAD-AEFF-0D24D64BA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916064"/>
        <c:axId val="200916848"/>
      </c:barChart>
      <c:lineChart>
        <c:grouping val="standard"/>
        <c:varyColors val="0"/>
        <c:ser>
          <c:idx val="2"/>
          <c:order val="2"/>
          <c:tx>
            <c:strRef>
              <c:f>Gatavs_fakts_plans!$N$3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Gatavs_fakts_plans!$N$4:$N$8</c:f>
              <c:numCache>
                <c:formatCode>#,##0</c:formatCode>
                <c:ptCount val="5"/>
                <c:pt idx="0">
                  <c:v>4471233214</c:v>
                </c:pt>
                <c:pt idx="1">
                  <c:v>4471233214</c:v>
                </c:pt>
                <c:pt idx="2">
                  <c:v>4471233214</c:v>
                </c:pt>
                <c:pt idx="3">
                  <c:v>4471233214</c:v>
                </c:pt>
                <c:pt idx="4">
                  <c:v>4471233214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6CF-4FAD-AEFF-0D24D64BA65B}"/>
            </c:ext>
          </c:extLst>
        </c:ser>
        <c:ser>
          <c:idx val="3"/>
          <c:order val="3"/>
          <c:tx>
            <c:strRef>
              <c:f>Gatavs_fakts_plans!$O$3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7388260635433492E-2"/>
                  <c:y val="-4.3301740678831503E-2"/>
                </c:manualLayout>
              </c:layout>
              <c:tx>
                <c:rich>
                  <a:bodyPr/>
                  <a:lstStyle/>
                  <a:p>
                    <a:fld id="{F18DD417-4355-4CE3-8719-A229FDB09029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6CF-4FAD-AEFF-0D24D64BA65B}"/>
                </c:ext>
              </c:extLst>
            </c:dLbl>
            <c:dLbl>
              <c:idx val="1"/>
              <c:layout>
                <c:manualLayout>
                  <c:x val="5.6360817576743081E-3"/>
                  <c:y val="-1.082545112664194E-2"/>
                </c:manualLayout>
              </c:layout>
              <c:tx>
                <c:rich>
                  <a:bodyPr/>
                  <a:lstStyle/>
                  <a:p>
                    <a:fld id="{6B2FCC85-2C07-441E-9971-91ACD25D505A}" type="VALUE">
                      <a:rPr lang="en-US"/>
                      <a:pPr/>
                      <a:t>[VALUE]</a:t>
                    </a:fld>
                    <a:r>
                      <a:rPr lang="en-US"/>
                      <a:t> (96%)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36CF-4FAD-AEFF-0D24D64BA65B}"/>
                </c:ext>
              </c:extLst>
            </c:dLbl>
            <c:dLbl>
              <c:idx val="2"/>
              <c:layout>
                <c:manualLayout>
                  <c:x val="-5.6004308023694209E-2"/>
                  <c:y val="-2.8867827119221035E-2"/>
                </c:manualLayout>
              </c:layout>
              <c:tx>
                <c:rich>
                  <a:bodyPr/>
                  <a:lstStyle/>
                  <a:p>
                    <a:fld id="{53562CE5-74CF-4201-9AD6-0F976A7930B1}" type="VALUE">
                      <a:rPr lang="en-US"/>
                      <a:pPr/>
                      <a:t>[VALUE]</a:t>
                    </a:fld>
                    <a:r>
                      <a:rPr lang="en-US"/>
                      <a:t> (83%)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6CF-4FAD-AEFF-0D24D64BA65B}"/>
                </c:ext>
              </c:extLst>
            </c:dLbl>
            <c:dLbl>
              <c:idx val="3"/>
              <c:layout>
                <c:manualLayout>
                  <c:x val="-4.5234248788368417E-2"/>
                  <c:y val="-3.2476305509123622E-2"/>
                </c:manualLayout>
              </c:layout>
              <c:tx>
                <c:rich>
                  <a:bodyPr/>
                  <a:lstStyle/>
                  <a:p>
                    <a:fld id="{26D3D6F6-FB42-4955-975F-7FED12A9BF2C}" type="VALUE">
                      <a:rPr lang="en-US"/>
                      <a:pPr/>
                      <a:t>[VALUE]</a:t>
                    </a:fld>
                    <a:r>
                      <a:rPr lang="en-US"/>
                      <a:t> (70%)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36CF-4FAD-AEFF-0D24D64BA65B}"/>
                </c:ext>
              </c:extLst>
            </c:dLbl>
            <c:dLbl>
              <c:idx val="4"/>
              <c:layout>
                <c:manualLayout>
                  <c:x val="-4.4228961953207614E-2"/>
                  <c:y val="-4.249487007649784E-2"/>
                </c:manualLayout>
              </c:layout>
              <c:tx>
                <c:rich>
                  <a:bodyPr/>
                  <a:lstStyle/>
                  <a:p>
                    <a:fld id="{A27BEC13-68E9-47E6-9372-F784DBE52ED6}" type="VALUE">
                      <a:rPr lang="en-US"/>
                      <a:pPr/>
                      <a:t>[VALUE]</a:t>
                    </a:fld>
                    <a:r>
                      <a:rPr lang="en-US"/>
                      <a:t> (15%)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6CF-4FAD-AEFF-0D24D64BA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Gatavs_fakts_plans!$O$4:$O$8</c:f>
              <c:numCache>
                <c:formatCode>#,##0</c:formatCode>
                <c:ptCount val="5"/>
                <c:pt idx="0">
                  <c:v>4403046756</c:v>
                </c:pt>
                <c:pt idx="1">
                  <c:v>4247411778</c:v>
                </c:pt>
                <c:pt idx="2">
                  <c:v>3669492251.1799998</c:v>
                </c:pt>
                <c:pt idx="3">
                  <c:v>3075028234.3300004</c:v>
                </c:pt>
                <c:pt idx="4">
                  <c:v>677027729.53199911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36CF-4FAD-AEFF-0D24D64BA65B}"/>
            </c:ext>
          </c:extLst>
        </c:ser>
        <c:ser>
          <c:idx val="4"/>
          <c:order val="4"/>
          <c:tx>
            <c:strRef>
              <c:f>Gatavs_fakts_plans!$P$3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4.5234248788368334E-2"/>
                  <c:y val="2.5259348729318374E-2"/>
                </c:manualLayout>
              </c:layout>
              <c:tx>
                <c:rich>
                  <a:bodyPr/>
                  <a:lstStyle/>
                  <a:p>
                    <a:fld id="{F32C1F66-E184-4804-BC3B-D8D189A054BF}" type="VALUE">
                      <a:rPr lang="en-US"/>
                      <a:pPr/>
                      <a:t>[VALUE]</a:t>
                    </a:fld>
                    <a:r>
                      <a:rPr lang="en-US"/>
                      <a:t> (96%)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6CF-4FAD-AEFF-0D24D64BA65B}"/>
                </c:ext>
              </c:extLst>
            </c:dLbl>
            <c:dLbl>
              <c:idx val="1"/>
              <c:layout>
                <c:manualLayout>
                  <c:x val="-5.8445491543870756E-2"/>
                  <c:y val="2.0082475846012707E-2"/>
                </c:manualLayout>
              </c:layout>
              <c:tx>
                <c:rich>
                  <a:bodyPr/>
                  <a:lstStyle/>
                  <a:p>
                    <a:fld id="{90331A44-E95A-4856-83FF-267744883A7B}" type="VALUE">
                      <a:rPr lang="en-US"/>
                      <a:pPr/>
                      <a:t>[VALUE]</a:t>
                    </a:fld>
                    <a:r>
                      <a:rPr lang="en-US"/>
                      <a:t> (91%)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6CF-4FAD-AEFF-0D24D64BA65B}"/>
                </c:ext>
              </c:extLst>
            </c:dLbl>
            <c:dLbl>
              <c:idx val="2"/>
              <c:layout>
                <c:manualLayout>
                  <c:x val="-6.6774367259019918E-2"/>
                  <c:y val="-3.9693262288928874E-2"/>
                </c:manualLayout>
              </c:layout>
              <c:tx>
                <c:rich>
                  <a:bodyPr/>
                  <a:lstStyle/>
                  <a:p>
                    <a:fld id="{FBAFAAC4-6359-4919-BB1F-3C069BD703F4}" type="VALUE">
                      <a:rPr lang="en-US"/>
                      <a:pPr/>
                      <a:t>[VALUE]</a:t>
                    </a:fld>
                    <a:r>
                      <a:rPr lang="en-US"/>
                      <a:t> (44%)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6CF-4FAD-AEFF-0D24D64BA65B}"/>
                </c:ext>
              </c:extLst>
            </c:dLbl>
            <c:dLbl>
              <c:idx val="3"/>
              <c:layout>
                <c:manualLayout>
                  <c:x val="-5.1696284329563968E-2"/>
                  <c:y val="-3.2476305509123622E-2"/>
                </c:manualLayout>
              </c:layout>
              <c:tx>
                <c:rich>
                  <a:bodyPr/>
                  <a:lstStyle/>
                  <a:p>
                    <a:fld id="{C4C10A33-18F4-4B61-AF7A-784BF4C450BB}" type="VALUE">
                      <a:rPr lang="en-US"/>
                      <a:pPr/>
                      <a:t>[VALUE]</a:t>
                    </a:fld>
                    <a:r>
                      <a:rPr lang="en-US"/>
                      <a:t> (42%)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36CF-4FAD-AEFF-0D24D64BA65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4D1CC3D-A7C6-41BB-85B2-38C1DAF0CE12}" type="VALUE">
                      <a:rPr lang="en-US"/>
                      <a:pPr/>
                      <a:t>[VALUE]</a:t>
                    </a:fld>
                    <a:r>
                      <a:rPr lang="en-US"/>
                      <a:t> (8%)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36CF-4FAD-AEFF-0D24D64BA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Gatavs_fakts_plans!$P$4:$P$8</c:f>
              <c:numCache>
                <c:formatCode>#,##0</c:formatCode>
                <c:ptCount val="5"/>
                <c:pt idx="0">
                  <c:v>4221145879</c:v>
                </c:pt>
                <c:pt idx="1">
                  <c:v>4032965205</c:v>
                </c:pt>
                <c:pt idx="2">
                  <c:v>1928240334.6499999</c:v>
                </c:pt>
                <c:pt idx="3">
                  <c:v>1859276719.76</c:v>
                </c:pt>
                <c:pt idx="4">
                  <c:v>373743973.74000001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6CF-4FAD-AEFF-0D24D64BA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916064"/>
        <c:axId val="200916848"/>
      </c:lineChart>
      <c:catAx>
        <c:axId val="20091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0916848"/>
        <c:crosses val="autoZero"/>
        <c:auto val="1"/>
        <c:lblAlgn val="ctr"/>
        <c:lblOffset val="100"/>
        <c:noMultiLvlLbl val="0"/>
      </c:catAx>
      <c:valAx>
        <c:axId val="200916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0916064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425686794534701E-3"/>
          <c:y val="0.86926227074441775"/>
          <c:w val="0.9919151908097581"/>
          <c:h val="0.10908685891616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716826943991564E-2"/>
          <c:y val="9.3583547473186812E-2"/>
          <c:w val="0.45954758746428098"/>
          <c:h val="0.78740090028851872"/>
        </c:manualLayout>
      </c:layout>
      <c:pieChart>
        <c:varyColors val="1"/>
        <c:ser>
          <c:idx val="0"/>
          <c:order val="0"/>
          <c:tx>
            <c:strRef>
              <c:f>Nozares!$G$34</c:f>
              <c:strCache>
                <c:ptCount val="1"/>
                <c:pt idx="0">
                  <c:v>plāns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E4-4E13-94AF-BF5A02BDE5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E4-4E13-94AF-BF5A02BDE5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E4-4E13-94AF-BF5A02BDE5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7E4-4E13-94AF-BF5A02BDE5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7E4-4E13-94AF-BF5A02BDE5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E4-4E13-94AF-BF5A02BDE5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7E4-4E13-94AF-BF5A02BDE54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7E4-4E13-94AF-BF5A02BDE54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7E4-4E13-94AF-BF5A02BDE54E}"/>
              </c:ext>
            </c:extLst>
          </c:dPt>
          <c:dLbls>
            <c:dLbl>
              <c:idx val="0"/>
              <c:layout>
                <c:manualLayout>
                  <c:x val="8.7919403004979352E-4"/>
                  <c:y val="5.3073455597648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E4-4E13-94AF-BF5A02BDE54E}"/>
                </c:ext>
              </c:extLst>
            </c:dLbl>
            <c:dLbl>
              <c:idx val="1"/>
              <c:layout>
                <c:manualLayout>
                  <c:x val="-2.320483674449406E-2"/>
                  <c:y val="-1.076883998706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E4-4E13-94AF-BF5A02BDE54E}"/>
                </c:ext>
              </c:extLst>
            </c:dLbl>
            <c:dLbl>
              <c:idx val="2"/>
              <c:layout>
                <c:manualLayout>
                  <c:x val="-7.2215655503742489E-3"/>
                  <c:y val="-9.3139431419516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014388165653945E-2"/>
                      <c:h val="5.46362274838638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7E4-4E13-94AF-BF5A02BDE54E}"/>
                </c:ext>
              </c:extLst>
            </c:dLbl>
            <c:dLbl>
              <c:idx val="3"/>
              <c:layout>
                <c:manualLayout>
                  <c:x val="-7.081008077873761E-3"/>
                  <c:y val="-2.725377921047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E4-4E13-94AF-BF5A02BDE54E}"/>
                </c:ext>
              </c:extLst>
            </c:dLbl>
            <c:dLbl>
              <c:idx val="4"/>
              <c:layout>
                <c:manualLayout>
                  <c:x val="-1.3649313253319072E-2"/>
                  <c:y val="2.29798387229545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E4-4E13-94AF-BF5A02BDE54E}"/>
                </c:ext>
              </c:extLst>
            </c:dLbl>
            <c:dLbl>
              <c:idx val="5"/>
              <c:layout>
                <c:manualLayout>
                  <c:x val="-6.688435790186421E-3"/>
                  <c:y val="-3.46595956093455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7E4-4E13-94AF-BF5A02BDE54E}"/>
                </c:ext>
              </c:extLst>
            </c:dLbl>
            <c:dLbl>
              <c:idx val="6"/>
              <c:layout>
                <c:manualLayout>
                  <c:x val="5.6171619324283497E-3"/>
                  <c:y val="7.351360004133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7E4-4E13-94AF-BF5A02BDE54E}"/>
                </c:ext>
              </c:extLst>
            </c:dLbl>
            <c:dLbl>
              <c:idx val="7"/>
              <c:layout>
                <c:manualLayout>
                  <c:x val="2.73118772774759E-3"/>
                  <c:y val="8.45543174676104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7E4-4E13-94AF-BF5A02BDE5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Nozares!$F$35:$F$43</c:f>
              <c:strCache>
                <c:ptCount val="9"/>
                <c:pt idx="0">
                  <c:v>Vide un teritoriālā attīstība (25,0%) - 27,7% izpilde (117,7)</c:v>
                </c:pt>
                <c:pt idx="1">
                  <c:v>Transports (21,8%) - 35,7% izpilde (132,6)</c:v>
                </c:pt>
                <c:pt idx="2">
                  <c:v>Izglītība (13,7%) - 40,8% izpilde (95,3)</c:v>
                </c:pt>
                <c:pt idx="3">
                  <c:v>Energoefektivitāte (13,1%) - 11,6% izpilde (25,8)</c:v>
                </c:pt>
                <c:pt idx="4">
                  <c:v>P&amp;A (9,3%) - 36,1% izpilde (57,3)</c:v>
                </c:pt>
                <c:pt idx="5">
                  <c:v>Sociālā iekļaušana (8,8%) - 9,5% izpilde (14,3)</c:v>
                </c:pt>
                <c:pt idx="6">
                  <c:v>MVK konkurētspēja (4,2%) - 34,2% izpilde (24,2)</c:v>
                </c:pt>
                <c:pt idx="7">
                  <c:v>IKT (3,6%) - 15,3% izpilde (9,4)</c:v>
                </c:pt>
                <c:pt idx="8">
                  <c:v>Nodarbinātība (0,5%) - 100% izpilde (9,0)</c:v>
                </c:pt>
              </c:strCache>
            </c:strRef>
          </c:cat>
          <c:val>
            <c:numRef>
              <c:f>Nozares!$G$35:$G$43</c:f>
              <c:numCache>
                <c:formatCode>General</c:formatCode>
                <c:ptCount val="9"/>
                <c:pt idx="0">
                  <c:v>424.6</c:v>
                </c:pt>
                <c:pt idx="1">
                  <c:v>371.2</c:v>
                </c:pt>
                <c:pt idx="2">
                  <c:v>233.7</c:v>
                </c:pt>
                <c:pt idx="3">
                  <c:v>222.1</c:v>
                </c:pt>
                <c:pt idx="4" formatCode="0.0">
                  <c:v>159</c:v>
                </c:pt>
                <c:pt idx="5">
                  <c:v>149.9</c:v>
                </c:pt>
                <c:pt idx="6">
                  <c:v>70.599999999999994</c:v>
                </c:pt>
                <c:pt idx="7">
                  <c:v>61.2</c:v>
                </c:pt>
                <c:pt idx="8" formatCode="0.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7E4-4E13-94AF-BF5A02BDE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AD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AD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AD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AD4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</c:legendEntry>
      <c:layout>
        <c:manualLayout>
          <c:xMode val="edge"/>
          <c:yMode val="edge"/>
          <c:x val="0.5436522460223403"/>
          <c:y val="4.703608118394325E-2"/>
          <c:w val="0.45168552673137768"/>
          <c:h val="0.945205933600439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719562376029151E-2"/>
          <c:y val="8.5937494324699132E-2"/>
          <c:w val="0.92546131945371235"/>
          <c:h val="0.67104194528610417"/>
        </c:manualLayout>
      </c:layout>
      <c:lineChart>
        <c:grouping val="standard"/>
        <c:varyColors val="0"/>
        <c:ser>
          <c:idx val="0"/>
          <c:order val="0"/>
          <c:tx>
            <c:strRef>
              <c:f>SELK_19042017!$A$3</c:f>
              <c:strCache>
                <c:ptCount val="1"/>
                <c:pt idx="0">
                  <c:v>05.07.2017. optimāla budžeta izdevumu prognoze 2014 - 2020 periodā (Kopā 5 041 milj. euro)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D86-4D44-AACD-7E57E9DBD7C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D86-4D44-AACD-7E57E9DBD7CC}"/>
                </c:ext>
              </c:extLst>
            </c:dLbl>
            <c:dLbl>
              <c:idx val="2"/>
              <c:layout>
                <c:manualLayout>
                  <c:x val="-3.3813052780167184E-2"/>
                  <c:y val="-3.93294386588774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0F-46B0-8B27-ED4226486C10}"/>
                </c:ext>
              </c:extLst>
            </c:dLbl>
            <c:dLbl>
              <c:idx val="3"/>
              <c:layout>
                <c:manualLayout>
                  <c:x val="-3.661417322834646E-2"/>
                  <c:y val="-3.9329438658877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0F-46B0-8B27-ED4226486C10}"/>
                </c:ext>
              </c:extLst>
            </c:dLbl>
            <c:dLbl>
              <c:idx val="8"/>
              <c:layout>
                <c:manualLayout>
                  <c:x val="-3.2797600910884205E-2"/>
                  <c:y val="-3.93294386588773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00F-46B0-8B27-ED4226486C10}"/>
                </c:ext>
              </c:extLst>
            </c:dLbl>
            <c:dLbl>
              <c:idx val="9"/>
              <c:layout>
                <c:manualLayout>
                  <c:x val="-1.1404089194733217E-2"/>
                  <c:y val="-6.46298814166255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0F-46B0-8B27-ED4226486C10}"/>
                </c:ext>
              </c:extLst>
            </c:dLbl>
            <c:dLbl>
              <c:idx val="10"/>
              <c:layout>
                <c:manualLayout>
                  <c:x val="-1.4852435706229385E-2"/>
                  <c:y val="-3.9329438658877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00F-46B0-8B27-ED4226486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SELK_19042017!$B$2:$L$2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SELK_19042017!$B$3:$L$3</c:f>
              <c:numCache>
                <c:formatCode>#,##0</c:formatCode>
                <c:ptCount val="11"/>
                <c:pt idx="0">
                  <c:v>13517516.949999999</c:v>
                </c:pt>
                <c:pt idx="1">
                  <c:v>127363439</c:v>
                </c:pt>
                <c:pt idx="2">
                  <c:v>225217764.69</c:v>
                </c:pt>
                <c:pt idx="3">
                  <c:v>470000000</c:v>
                </c:pt>
                <c:pt idx="4">
                  <c:v>600009747.09742188</c:v>
                </c:pt>
                <c:pt idx="5">
                  <c:v>650100914.1981895</c:v>
                </c:pt>
                <c:pt idx="6">
                  <c:v>720085607.67750001</c:v>
                </c:pt>
                <c:pt idx="7">
                  <c:v>723915327</c:v>
                </c:pt>
                <c:pt idx="8">
                  <c:v>692587137.02715921</c:v>
                </c:pt>
                <c:pt idx="9">
                  <c:v>608438825.97284079</c:v>
                </c:pt>
                <c:pt idx="10">
                  <c:v>209784632.88399261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00F-46B0-8B27-ED4226486C10}"/>
            </c:ext>
          </c:extLst>
        </c:ser>
        <c:ser>
          <c:idx val="2"/>
          <c:order val="2"/>
          <c:tx>
            <c:strRef>
              <c:f>SELK_19042017!$A$4</c:f>
              <c:strCache>
                <c:ptCount val="1"/>
                <c:pt idx="0">
                  <c:v>05.07.2017. indikatīva budžeta izdevumu prognoze būvniecības nozarē 2014 - 2020 periodā (Kopā 3 276 milj. euro)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6.9361917995544673E-3"/>
                  <c:y val="1.40291951172137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00F-46B0-8B27-ED4226486C10}"/>
                </c:ext>
              </c:extLst>
            </c:dLbl>
            <c:dLbl>
              <c:idx val="9"/>
              <c:layout>
                <c:manualLayout>
                  <c:x val="-4.1716768574589343E-2"/>
                  <c:y val="4.96923896122197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00F-46B0-8B27-ED4226486C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SELK_19042017!$B$2:$L$2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SELK_19042017!$B$4:$L$4</c:f>
              <c:numCache>
                <c:formatCode>#,##0</c:formatCode>
                <c:ptCount val="11"/>
                <c:pt idx="0">
                  <c:v>8591930</c:v>
                </c:pt>
                <c:pt idx="1">
                  <c:v>103100969</c:v>
                </c:pt>
                <c:pt idx="2">
                  <c:v>121781006.26000001</c:v>
                </c:pt>
                <c:pt idx="3">
                  <c:v>311790838.80652946</c:v>
                </c:pt>
                <c:pt idx="4">
                  <c:v>399400861.40991253</c:v>
                </c:pt>
                <c:pt idx="5">
                  <c:v>447176024.09993851</c:v>
                </c:pt>
                <c:pt idx="6">
                  <c:v>459432239.99999976</c:v>
                </c:pt>
                <c:pt idx="7">
                  <c:v>448400236.00000018</c:v>
                </c:pt>
                <c:pt idx="8">
                  <c:v>392244401.39687598</c:v>
                </c:pt>
                <c:pt idx="9">
                  <c:v>423333179.82714587</c:v>
                </c:pt>
                <c:pt idx="10">
                  <c:v>160407005.17285895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00F-46B0-8B27-ED4226486C10}"/>
            </c:ext>
          </c:extLst>
        </c:ser>
        <c:ser>
          <c:idx val="4"/>
          <c:order val="4"/>
          <c:tx>
            <c:strRef>
              <c:f>SELK_19042017!$A$5</c:f>
              <c:strCache>
                <c:ptCount val="1"/>
                <c:pt idx="0">
                  <c:v>05.07.2017. budžeta izdevumi 2017.gada 1.pusgadā, milj. euro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SELK_19042017!$B$5:$L$5</c:f>
              <c:numCache>
                <c:formatCode>General</c:formatCode>
                <c:ptCount val="11"/>
                <c:pt idx="3" formatCode="#,##0">
                  <c:v>126227366.78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00F-46B0-8B27-ED4226486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240048"/>
        <c:axId val="20324044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'S:\IEVIEŠANAS UZRAUDZĪBA\BUDGET\14_PROGNOZES\10_2014-2020_VI_prognozes\3_Būvniecība\Mājaslapa 30.01.2017\[Copy of Būvniecība_2014_2020 ES fondi_budžets.xlsx]Grafiks'!$A$6</c15:sqref>
                        </c15:formulaRef>
                      </c:ext>
                    </c:extLst>
                    <c:strCache>
                      <c:ptCount val="1"/>
                      <c:pt idx="0">
                        <c:v>Budžeta izdevumi līdz 30.12.2016.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2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400F-46B0-8B27-ED4226486C1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[1]Grafiks!$B$2:$L$2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[1]Grafiks!$B$6:$K$6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C-400F-46B0-8B27-ED4226486C1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SELK_19042017!$A$5</c15:sqref>
                        </c15:formulaRef>
                      </c:ext>
                    </c:extLst>
                    <c:strCache>
                      <c:ptCount val="1"/>
                      <c:pt idx="0">
                        <c:v>05.07.2017. budžeta izdevumi 2017.gada 1.pusgadā, milj. euro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400F-46B0-8B27-ED4226486C10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E-400F-46B0-8B27-ED4226486C10}"/>
                      </c:ext>
                    </c:extLst>
                  </c:dLbl>
                  <c:dLbl>
                    <c:idx val="2"/>
                    <c:layout>
                      <c:manualLayout>
                        <c:x val="-5.902313681378063E-2"/>
                        <c:y val="-1.151070537435192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F-400F-46B0-8B27-ED4226486C10}"/>
                      </c:ext>
                    </c:extLst>
                  </c:dLbl>
                  <c:dLbl>
                    <c:idx val="3"/>
                    <c:layout>
                      <c:manualLayout>
                        <c:x val="-5.3420895917422086E-2"/>
                        <c:y val="-1.151070537435192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0-400F-46B0-8B27-ED4226486C10}"/>
                      </c:ext>
                    </c:extLst>
                  </c:dLbl>
                  <c:dLbl>
                    <c:idx val="8"/>
                    <c:layout>
                      <c:manualLayout>
                        <c:x val="-2.6810251659719005E-2"/>
                        <c:y val="-4.4161823225607237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1-400F-46B0-8B27-ED4226486C1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SELK_19042017!$B$2:$L$2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SELK_19042017!$B$5:$K$5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3" formatCode="#,##0">
                        <c:v>126227366.78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400F-46B0-8B27-ED4226486C10}"/>
                  </c:ext>
                </c:extLst>
              </c15:ser>
            </c15:filteredLineSeries>
          </c:ext>
        </c:extLst>
      </c:lineChart>
      <c:catAx>
        <c:axId val="20324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240440"/>
        <c:crosses val="autoZero"/>
        <c:auto val="1"/>
        <c:lblAlgn val="ctr"/>
        <c:lblOffset val="100"/>
        <c:noMultiLvlLbl val="0"/>
      </c:catAx>
      <c:valAx>
        <c:axId val="203240440"/>
        <c:scaling>
          <c:orientation val="minMax"/>
          <c:max val="11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324004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367569896097505"/>
          <c:w val="1"/>
          <c:h val="0.156324301039024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lv-LV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>
                <a:solidFill>
                  <a:schemeClr val="tx1"/>
                </a:solidFill>
              </a:rPr>
              <a:t>Milj. </a:t>
            </a:r>
            <a:r>
              <a:rPr lang="lv-LV" i="1" dirty="0" err="1" smtClean="0">
                <a:solidFill>
                  <a:schemeClr val="tx1"/>
                </a:solidFill>
              </a:rPr>
              <a:t>euro</a:t>
            </a:r>
            <a:endParaRPr lang="lv-LV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88408416052945449"/>
          <c:y val="6.9554087104562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5.900195738244584E-2"/>
          <c:y val="8.1324692402963944E-2"/>
          <c:w val="0.92546131945371235"/>
          <c:h val="0.60876798925889153"/>
        </c:manualLayout>
      </c:layout>
      <c:lineChart>
        <c:grouping val="standard"/>
        <c:varyColors val="0"/>
        <c:ser>
          <c:idx val="0"/>
          <c:order val="0"/>
          <c:tx>
            <c:strRef>
              <c:f>FDUK_budžets_2017_260720172!$A$3</c:f>
              <c:strCache>
                <c:ptCount val="1"/>
                <c:pt idx="0">
                  <c:v>05.07.2017. budžeta izdevumu prognoze 2017.gadā 2014 - 2020 periodā 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3588540794102862E-3"/>
                  <c:y val="-4.43895272104269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42-4FF4-9EF8-6EF94E2978B8}"/>
                </c:ext>
              </c:extLst>
            </c:dLbl>
            <c:dLbl>
              <c:idx val="5"/>
              <c:layout>
                <c:manualLayout>
                  <c:x val="-2.2289467805886032E-2"/>
                  <c:y val="-3.9329438658877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42-4FF4-9EF8-6EF94E2978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FDUK_budžets_2017_260720172!$B$2:$H$2</c:f>
              <c:strCache>
                <c:ptCount val="7"/>
                <c:pt idx="0">
                  <c:v>2017. javāris</c:v>
                </c:pt>
                <c:pt idx="1">
                  <c:v>2017. februāris</c:v>
                </c:pt>
                <c:pt idx="2">
                  <c:v>2017. marts</c:v>
                </c:pt>
                <c:pt idx="3">
                  <c:v>2017. aprīlis</c:v>
                </c:pt>
                <c:pt idx="4">
                  <c:v>2017. maijs</c:v>
                </c:pt>
                <c:pt idx="5">
                  <c:v>2017. jūnijs</c:v>
                </c:pt>
                <c:pt idx="6">
                  <c:v>2017 Kopā</c:v>
                </c:pt>
              </c:strCache>
            </c:strRef>
          </c:cat>
          <c:val>
            <c:numRef>
              <c:f>FDUK_budžets_2017_260720172!$B$3:$H$3</c:f>
              <c:numCache>
                <c:formatCode>#,##0</c:formatCode>
                <c:ptCount val="7"/>
                <c:pt idx="0">
                  <c:v>16135117</c:v>
                </c:pt>
                <c:pt idx="1">
                  <c:v>36512924</c:v>
                </c:pt>
                <c:pt idx="2">
                  <c:v>50207195</c:v>
                </c:pt>
                <c:pt idx="3">
                  <c:v>82703834</c:v>
                </c:pt>
                <c:pt idx="4">
                  <c:v>109512829</c:v>
                </c:pt>
                <c:pt idx="5">
                  <c:v>145416079</c:v>
                </c:pt>
                <c:pt idx="6">
                  <c:v>470000000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42-4FF4-9EF8-6EF94E2978B8}"/>
            </c:ext>
          </c:extLst>
        </c:ser>
        <c:ser>
          <c:idx val="2"/>
          <c:order val="2"/>
          <c:tx>
            <c:strRef>
              <c:f>FDUK_budžets_2017_260720172!#REF!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FDUK_budžets_2017_260720172!$B$2:$H$2</c:f>
              <c:strCache>
                <c:ptCount val="7"/>
                <c:pt idx="0">
                  <c:v>2017. javāris</c:v>
                </c:pt>
                <c:pt idx="1">
                  <c:v>2017. februāris</c:v>
                </c:pt>
                <c:pt idx="2">
                  <c:v>2017. marts</c:v>
                </c:pt>
                <c:pt idx="3">
                  <c:v>2017. aprīlis</c:v>
                </c:pt>
                <c:pt idx="4">
                  <c:v>2017. maijs</c:v>
                </c:pt>
                <c:pt idx="5">
                  <c:v>2017. jūnijs</c:v>
                </c:pt>
                <c:pt idx="6">
                  <c:v>2017 Kopā</c:v>
                </c:pt>
              </c:strCache>
            </c:strRef>
          </c:cat>
          <c:val>
            <c:numRef>
              <c:f>FDUK_budžets_2017_260720172!#REF!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42-4FF4-9EF8-6EF94E2978B8}"/>
            </c:ext>
          </c:extLst>
        </c:ser>
        <c:ser>
          <c:idx val="4"/>
          <c:order val="4"/>
          <c:tx>
            <c:strRef>
              <c:f>FDUK_budžets_2017_260720172!$A$4</c:f>
              <c:strCache>
                <c:ptCount val="1"/>
                <c:pt idx="0">
                  <c:v>05.07.2017. budžeta izdevumi 2017.gada 1.pusgadā, milj. euro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1.7710309930423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2-4FF4-9EF8-6EF94E2978B8}"/>
                </c:ext>
              </c:extLst>
            </c:dLbl>
            <c:dLbl>
              <c:idx val="1"/>
              <c:layout>
                <c:manualLayout>
                  <c:x val="-1.1780486282056815E-2"/>
                  <c:y val="2.5554962847265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2-4FF4-9EF8-6EF94E2978B8}"/>
                </c:ext>
              </c:extLst>
            </c:dLbl>
            <c:dLbl>
              <c:idx val="2"/>
              <c:layout>
                <c:manualLayout>
                  <c:x val="-2.5649411314261683E-2"/>
                  <c:y val="3.04877276707816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402482269503545E-2"/>
                      <c:h val="6.85388994307400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8B42-4FF4-9EF8-6EF94E2978B8}"/>
                </c:ext>
              </c:extLst>
            </c:dLbl>
            <c:dLbl>
              <c:idx val="3"/>
              <c:layout>
                <c:manualLayout>
                  <c:x val="-2.039007092198588E-2"/>
                  <c:y val="2.53004427577482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083333333333332E-2"/>
                      <c:h val="7.86590765338393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B42-4FF4-9EF8-6EF94E2978B8}"/>
                </c:ext>
              </c:extLst>
            </c:dLbl>
            <c:dLbl>
              <c:idx val="4"/>
              <c:layout>
                <c:manualLayout>
                  <c:x val="-2.7761721698810266E-2"/>
                  <c:y val="3.03605313092979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870238584557681E-2"/>
                      <c:h val="6.60088551549652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B42-4FF4-9EF8-6EF94E2978B8}"/>
                </c:ext>
              </c:extLst>
            </c:dLbl>
            <c:dLbl>
              <c:idx val="5"/>
              <c:layout>
                <c:manualLayout>
                  <c:x val="-3.4311258687341764E-2"/>
                  <c:y val="4.8070940847764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97287480825391E-2"/>
                      <c:h val="8.3719165085388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B42-4FF4-9EF8-6EF94E2978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FDUK_budžets_2017_260720172!$B$4:$H$4</c:f>
              <c:numCache>
                <c:formatCode>#,##0</c:formatCode>
                <c:ptCount val="7"/>
                <c:pt idx="0">
                  <c:v>10403570.970000001</c:v>
                </c:pt>
                <c:pt idx="1">
                  <c:v>27516036.02</c:v>
                </c:pt>
                <c:pt idx="2">
                  <c:v>44429605.929999992</c:v>
                </c:pt>
                <c:pt idx="3">
                  <c:v>62011761.449999996</c:v>
                </c:pt>
                <c:pt idx="4">
                  <c:v>87962067.050000012</c:v>
                </c:pt>
                <c:pt idx="5">
                  <c:v>126227366.78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B42-4FF4-9EF8-6EF94E297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271936"/>
        <c:axId val="20427154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'S:\IEVIEŠANAS UZRAUDZĪBA\BUDGET\14_PROGNOZES\10_2014-2020_VI_prognozes\3_Būvniecība\Mājaslapa 30.01.2017\[Copy of Būvniecība_2014_2020 ES fondi_budžets.xlsx]Grafiks'!$A$6</c15:sqref>
                        </c15:formulaRef>
                      </c:ext>
                    </c:extLst>
                    <c:strCache>
                      <c:ptCount val="1"/>
                      <c:pt idx="0">
                        <c:v>Budžeta izdevumi līdz 30.12.2016.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2"/>
                    <c:delete val="1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8B42-4FF4-9EF8-6EF94E2978B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1400" b="1" i="0" u="none" strike="noStrike" kern="1200" baseline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[1]Grafiks!$B$2:$L$2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  <c:pt idx="10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[1]Grafiks!$B$6:$K$6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2">
                        <c:v>202222222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C-8B42-4FF4-9EF8-6EF94E2978B8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FDUK_budžets_2017_260720172!$A$4</c15:sqref>
                        </c15:formulaRef>
                      </c:ext>
                    </c:extLst>
                    <c:strCache>
                      <c:ptCount val="1"/>
                      <c:pt idx="0">
                        <c:v>05.07.2017. budžeta izdevumi 2017.gada 1.pusgadā, milj. euro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-5.3420895917422086E-2"/>
                        <c:y val="-1.1510705374351926E-3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0D-8B42-4FF4-9EF8-6EF94E2978B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1" i="0" u="none" strike="noStrike" kern="1200" baseline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lv-LV"/>
                    </a:p>
                  </c:txPr>
                  <c:dLblPos val="b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FDUK_budžets_2017_260720172!$B$2:$H$2</c15:sqref>
                        </c15:formulaRef>
                      </c:ext>
                    </c:extLst>
                    <c:strCache>
                      <c:ptCount val="7"/>
                      <c:pt idx="0">
                        <c:v>2017. javāris</c:v>
                      </c:pt>
                      <c:pt idx="1">
                        <c:v>2017. februāris</c:v>
                      </c:pt>
                      <c:pt idx="2">
                        <c:v>2017. marts</c:v>
                      </c:pt>
                      <c:pt idx="3">
                        <c:v>2017. aprīlis</c:v>
                      </c:pt>
                      <c:pt idx="4">
                        <c:v>2017. maijs</c:v>
                      </c:pt>
                      <c:pt idx="5">
                        <c:v>2017. jūnijs</c:v>
                      </c:pt>
                      <c:pt idx="6">
                        <c:v>2017 Kopā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FDUK_budžets_2017_260720172!$B$4:$H$4</c15:sqref>
                        </c15:formulaRef>
                      </c:ext>
                    </c:extLst>
                    <c:numCache>
                      <c:formatCode>#,##0</c:formatCode>
                      <c:ptCount val="7"/>
                      <c:pt idx="0">
                        <c:v>10403570.970000001</c:v>
                      </c:pt>
                      <c:pt idx="1">
                        <c:v>27516036.02</c:v>
                      </c:pt>
                      <c:pt idx="2">
                        <c:v>44429605.929999992</c:v>
                      </c:pt>
                      <c:pt idx="3">
                        <c:v>62011761.449999996</c:v>
                      </c:pt>
                      <c:pt idx="4">
                        <c:v>87962067.050000012</c:v>
                      </c:pt>
                      <c:pt idx="5">
                        <c:v>126227366.78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8B42-4FF4-9EF8-6EF94E2978B8}"/>
                  </c:ext>
                </c:extLst>
              </c15:ser>
            </c15:filteredLineSeries>
          </c:ext>
        </c:extLst>
      </c:lineChart>
      <c:catAx>
        <c:axId val="20427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4271544"/>
        <c:crosses val="autoZero"/>
        <c:auto val="1"/>
        <c:lblAlgn val="ctr"/>
        <c:lblOffset val="100"/>
        <c:noMultiLvlLbl val="0"/>
      </c:catAx>
      <c:valAx>
        <c:axId val="204271544"/>
        <c:scaling>
          <c:orientation val="minMax"/>
          <c:max val="110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204271936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6189693339858481E-2"/>
          <c:y val="0.80499623672487097"/>
          <c:w val="0.87212309764741724"/>
          <c:h val="0.170163008561311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lv-LV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Maksājumi_nozare!$G$3</c:f>
              <c:strCache>
                <c:ptCount val="1"/>
                <c:pt idx="0">
                  <c:v>02.02.2017. maksājumu plāns 2017.gadam, kumulatīvi, milj. euro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672564414464247E-2"/>
                  <c:y val="-4.7856253617844596E-2"/>
                </c:manualLayout>
              </c:layout>
              <c:tx>
                <c:rich>
                  <a:bodyPr/>
                  <a:lstStyle/>
                  <a:p>
                    <a:fld id="{EC4ED1B6-9366-46E1-A20D-4064C0D368FE}" type="VALUE">
                      <a:rPr lang="en-US"/>
                      <a:pPr/>
                      <a:t>[VALUE]</a:t>
                    </a:fld>
                    <a:endParaRPr lang="lv-LV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326-41B0-853D-3A91F9B03168}"/>
                </c:ext>
              </c:extLst>
            </c:dLbl>
            <c:dLbl>
              <c:idx val="1"/>
              <c:layout>
                <c:manualLayout>
                  <c:x val="-3.1061562849198327E-2"/>
                  <c:y val="4.13327500729075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26-41B0-853D-3A91F9B03168}"/>
                </c:ext>
              </c:extLst>
            </c:dLbl>
            <c:dLbl>
              <c:idx val="4"/>
              <c:layout>
                <c:manualLayout>
                  <c:x val="-4.1254125412541254E-2"/>
                  <c:y val="4.5912594259050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26-41B0-853D-3A91F9B03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lv-LV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Maksājumi_nozare!$H$2:$S$2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Maksājumi_nozare!$H$3:$S$3</c:f>
              <c:numCache>
                <c:formatCode>#,##0</c:formatCode>
                <c:ptCount val="12"/>
                <c:pt idx="0">
                  <c:v>21006825.32</c:v>
                </c:pt>
                <c:pt idx="1">
                  <c:v>36710583.60047432</c:v>
                </c:pt>
                <c:pt idx="2">
                  <c:v>60312620.56062109</c:v>
                </c:pt>
                <c:pt idx="3">
                  <c:v>75786566.037745759</c:v>
                </c:pt>
                <c:pt idx="4">
                  <c:v>102467589.03988157</c:v>
                </c:pt>
                <c:pt idx="5">
                  <c:v>138707583.76979274</c:v>
                </c:pt>
                <c:pt idx="6">
                  <c:v>163512483.14626953</c:v>
                </c:pt>
                <c:pt idx="7">
                  <c:v>207800114.46574247</c:v>
                </c:pt>
                <c:pt idx="8">
                  <c:v>257462013.94002852</c:v>
                </c:pt>
                <c:pt idx="9">
                  <c:v>289271057.25654769</c:v>
                </c:pt>
                <c:pt idx="10">
                  <c:v>351636291.78088665</c:v>
                </c:pt>
                <c:pt idx="11">
                  <c:v>435614585.53199911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26-41B0-853D-3A91F9B03168}"/>
            </c:ext>
          </c:extLst>
        </c:ser>
        <c:ser>
          <c:idx val="1"/>
          <c:order val="1"/>
          <c:tx>
            <c:strRef>
              <c:f>Maksājumi_nozare!$G$4</c:f>
              <c:strCache>
                <c:ptCount val="1"/>
                <c:pt idx="0">
                  <c:v>01.07.2017. maksājumu plāna 2017.gadā izpilde, kumulatīvi, milj. euro</c:v>
                </c:pt>
              </c:strCache>
            </c:strRef>
          </c:tx>
          <c:spPr>
            <a:ln w="25400" cap="rnd">
              <a:solidFill>
                <a:srgbClr val="4472C4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rgbClr val="4472C4"/>
              </a:solidFill>
              <a:ln w="9525">
                <a:solidFill>
                  <a:srgbClr val="4472C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2116554240849275E-2"/>
                  <c:y val="3.6253776435045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26-41B0-853D-3A91F9B03168}"/>
                </c:ext>
              </c:extLst>
            </c:dLbl>
            <c:dLbl>
              <c:idx val="1"/>
              <c:layout>
                <c:manualLayout>
                  <c:x val="-2.8717202428904309E-2"/>
                  <c:y val="-7.0829063033787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26-41B0-853D-3A91F9B03168}"/>
                </c:ext>
              </c:extLst>
            </c:dLbl>
            <c:dLbl>
              <c:idx val="2"/>
              <c:layout>
                <c:manualLayout>
                  <c:x val="-3.1175059952038415E-2"/>
                  <c:y val="4.2328042328042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26-41B0-853D-3A91F9B03168}"/>
                </c:ext>
              </c:extLst>
            </c:dLbl>
            <c:dLbl>
              <c:idx val="3"/>
              <c:layout>
                <c:manualLayout>
                  <c:x val="-3.0803080308030802E-2"/>
                  <c:y val="4.7619047619047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26-41B0-853D-3A91F9B03168}"/>
                </c:ext>
              </c:extLst>
            </c:dLbl>
            <c:dLbl>
              <c:idx val="4"/>
              <c:layout>
                <c:manualLayout>
                  <c:x val="-3.9603960396039688E-2"/>
                  <c:y val="-6.8783068783068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26-41B0-853D-3A91F9B03168}"/>
                </c:ext>
              </c:extLst>
            </c:dLbl>
            <c:dLbl>
              <c:idx val="5"/>
              <c:layout>
                <c:manualLayout>
                  <c:x val="-3.0803080308030882E-2"/>
                  <c:y val="6.3492063492063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26-41B0-853D-3A91F9B03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Maksājumi_nozare!$H$2:$S$2</c:f>
              <c:strCache>
                <c:ptCount val="12"/>
                <c:pt idx="0">
                  <c:v>Janvāris</c:v>
                </c:pt>
                <c:pt idx="1">
                  <c:v>Februāris</c:v>
                </c:pt>
                <c:pt idx="2">
                  <c:v>Marts</c:v>
                </c:pt>
                <c:pt idx="3">
                  <c:v>Aprīlis</c:v>
                </c:pt>
                <c:pt idx="4">
                  <c:v>Maijs</c:v>
                </c:pt>
                <c:pt idx="5">
                  <c:v>Jūnijs</c:v>
                </c:pt>
                <c:pt idx="6">
                  <c:v>Jūlijs</c:v>
                </c:pt>
                <c:pt idx="7">
                  <c:v>Augusts</c:v>
                </c:pt>
                <c:pt idx="8">
                  <c:v>Septembris</c:v>
                </c:pt>
                <c:pt idx="9">
                  <c:v>Oktobris</c:v>
                </c:pt>
                <c:pt idx="10">
                  <c:v>Novembris</c:v>
                </c:pt>
                <c:pt idx="11">
                  <c:v>Decembris</c:v>
                </c:pt>
              </c:strCache>
            </c:strRef>
          </c:cat>
          <c:val>
            <c:numRef>
              <c:f>Maksājumi_nozare!$H$4:$S$4</c:f>
              <c:numCache>
                <c:formatCode>#,##0</c:formatCode>
                <c:ptCount val="12"/>
                <c:pt idx="0">
                  <c:v>21006825.32</c:v>
                </c:pt>
                <c:pt idx="1">
                  <c:v>40619639.560000002</c:v>
                </c:pt>
                <c:pt idx="2">
                  <c:v>59687997.010000005</c:v>
                </c:pt>
                <c:pt idx="3">
                  <c:v>71661962.220000029</c:v>
                </c:pt>
                <c:pt idx="4">
                  <c:v>102817554.87000003</c:v>
                </c:pt>
                <c:pt idx="5">
                  <c:v>132330830.13000001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326-41B0-853D-3A91F9B03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274288"/>
        <c:axId val="204274680"/>
      </c:lineChart>
      <c:catAx>
        <c:axId val="20427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lv-LV"/>
          </a:p>
        </c:txPr>
        <c:crossAx val="204274680"/>
        <c:crosses val="autoZero"/>
        <c:auto val="1"/>
        <c:lblAlgn val="ctr"/>
        <c:lblOffset val="100"/>
        <c:noMultiLvlLbl val="0"/>
      </c:catAx>
      <c:valAx>
        <c:axId val="204274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lv-LV"/>
          </a:p>
        </c:txPr>
        <c:crossAx val="204274288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just">
        <a:defRPr sz="14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lv-LV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518027351844183E-2"/>
          <c:y val="1.9645184323132798E-2"/>
          <c:w val="0.91542683480354425"/>
          <c:h val="0.70612833200225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5.01253132832081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D5-413E-9A07-80FA94D585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'1PV'!$C$5:$C$9</c:f>
              <c:numCache>
                <c:formatCode>#,##0</c:formatCode>
                <c:ptCount val="5"/>
                <c:pt idx="0">
                  <c:v>398934946</c:v>
                </c:pt>
                <c:pt idx="1">
                  <c:v>270320222</c:v>
                </c:pt>
                <c:pt idx="2">
                  <c:v>123048668.44</c:v>
                </c:pt>
                <c:pt idx="3">
                  <c:v>116734711.2</c:v>
                </c:pt>
                <c:pt idx="4">
                  <c:v>1294748.1100000001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5-413E-9A07-80FA94D58520}"/>
            </c:ext>
          </c:extLst>
        </c:ser>
        <c:ser>
          <c:idx val="1"/>
          <c:order val="1"/>
          <c:tx>
            <c:strRef>
              <c:f>'1PV'!$D$4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0046697921905E-2"/>
                  <c:y val="-1.9568123372945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5D5-413E-9A07-80FA94D58520}"/>
                </c:ext>
              </c:extLst>
            </c:dLbl>
            <c:dLbl>
              <c:idx val="1"/>
              <c:layout>
                <c:manualLayout>
                  <c:x val="0"/>
                  <c:y val="3.0418246903020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D5-413E-9A07-80FA94D58520}"/>
                </c:ext>
              </c:extLst>
            </c:dLbl>
            <c:dLbl>
              <c:idx val="4"/>
              <c:layout>
                <c:manualLayout>
                  <c:x val="-5.012531328320817E-2"/>
                  <c:y val="-2.3658636480127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D5-413E-9A07-80FA94D58520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'1PV'!$B$5:$B$9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'1PV'!$D$5:$D$9</c:f>
              <c:numCache>
                <c:formatCode>#,##0</c:formatCode>
                <c:ptCount val="5"/>
                <c:pt idx="0">
                  <c:v>68584760</c:v>
                </c:pt>
                <c:pt idx="1">
                  <c:v>159534592</c:v>
                </c:pt>
                <c:pt idx="2">
                  <c:v>178964345.77000001</c:v>
                </c:pt>
                <c:pt idx="3">
                  <c:v>158989345.76999998</c:v>
                </c:pt>
                <c:pt idx="4" formatCode="#,##0.00">
                  <c:v>38738352.482393004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5-413E-9A07-80FA94D58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906552"/>
        <c:axId val="205907728"/>
      </c:barChart>
      <c:lineChart>
        <c:grouping val="standard"/>
        <c:varyColors val="0"/>
        <c:ser>
          <c:idx val="2"/>
          <c:order val="2"/>
          <c:tx>
            <c:strRef>
              <c:f>'1PV'!$E$4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'1PV'!$E$5:$E$9</c:f>
              <c:numCache>
                <c:formatCode>#,##0</c:formatCode>
                <c:ptCount val="5"/>
                <c:pt idx="0">
                  <c:v>467519706</c:v>
                </c:pt>
                <c:pt idx="1">
                  <c:v>467519706</c:v>
                </c:pt>
                <c:pt idx="2">
                  <c:v>467519706</c:v>
                </c:pt>
                <c:pt idx="3">
                  <c:v>467519706</c:v>
                </c:pt>
                <c:pt idx="4">
                  <c:v>467519706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5D5-413E-9A07-80FA94D58520}"/>
            </c:ext>
          </c:extLst>
        </c:ser>
        <c:ser>
          <c:idx val="3"/>
          <c:order val="3"/>
          <c:tx>
            <c:strRef>
              <c:f>'1PV'!$F$4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6090225563909777E-2"/>
                  <c:y val="-3.0418246903020623E-2"/>
                </c:manualLayout>
              </c:layout>
              <c:tx>
                <c:rich>
                  <a:bodyPr/>
                  <a:lstStyle/>
                  <a:p>
                    <a:fld id="{F9565AA2-8E8A-44AD-BDCC-12F1242CB6E3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5D5-413E-9A07-80FA94D58520}"/>
                </c:ext>
              </c:extLst>
            </c:dLbl>
            <c:dLbl>
              <c:idx val="1"/>
              <c:layout>
                <c:manualLayout>
                  <c:x val="-4.8120300751879702E-2"/>
                  <c:y val="-3.3798052114467368E-2"/>
                </c:manualLayout>
              </c:layout>
              <c:tx>
                <c:rich>
                  <a:bodyPr/>
                  <a:lstStyle/>
                  <a:p>
                    <a:fld id="{88DE54E6-9265-47DC-8333-6824BAE255DB}" type="VALUE">
                      <a:rPr lang="en-US"/>
                      <a:pPr/>
                      <a:t>[VALUE]</a:t>
                    </a:fld>
                    <a:r>
                      <a:rPr lang="en-US"/>
                      <a:t> (92%)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5D5-413E-9A07-80FA94D58520}"/>
                </c:ext>
              </c:extLst>
            </c:dLbl>
            <c:dLbl>
              <c:idx val="2"/>
              <c:layout>
                <c:manualLayout>
                  <c:x val="-4.8120300751879702E-2"/>
                  <c:y val="-3.0418246903020644E-2"/>
                </c:manualLayout>
              </c:layout>
              <c:tx>
                <c:rich>
                  <a:bodyPr/>
                  <a:lstStyle/>
                  <a:p>
                    <a:fld id="{736779A0-EF42-4F05-8048-906207CF40E2}" type="VALUE">
                      <a:rPr lang="en-US"/>
                      <a:pPr/>
                      <a:t>[VALUE]</a:t>
                    </a:fld>
                    <a:r>
                      <a:rPr lang="en-US"/>
                      <a:t> (65%)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F5D5-413E-9A07-80FA94D58520}"/>
                </c:ext>
              </c:extLst>
            </c:dLbl>
            <c:dLbl>
              <c:idx val="3"/>
              <c:layout>
                <c:manualLayout>
                  <c:x val="-4.4110275689223058E-2"/>
                  <c:y val="-3.0418246903020616E-2"/>
                </c:manualLayout>
              </c:layout>
              <c:tx>
                <c:rich>
                  <a:bodyPr/>
                  <a:lstStyle/>
                  <a:p>
                    <a:fld id="{F24885F8-6D30-4458-9BBA-3C3599B0867B}" type="VALUE">
                      <a:rPr lang="en-US"/>
                      <a:pPr/>
                      <a:t>[VALUE]</a:t>
                    </a:fld>
                    <a:r>
                      <a:rPr lang="en-US"/>
                      <a:t> (59%)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5D5-413E-9A07-80FA94D58520}"/>
                </c:ext>
              </c:extLst>
            </c:dLbl>
            <c:dLbl>
              <c:idx val="4"/>
              <c:layout>
                <c:manualLayout>
                  <c:x val="-2.8070175438596637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9314327F-C50D-44F3-B30B-6055743F12A4}" type="VALUE">
                      <a:rPr lang="en-US"/>
                      <a:pPr/>
                      <a:t>[VALUE]</a:t>
                    </a:fld>
                    <a:r>
                      <a:rPr lang="en-US"/>
                      <a:t> (9%)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F5D5-413E-9A07-80FA94D585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'1PV'!$F$5:$F$9</c:f>
              <c:numCache>
                <c:formatCode>#,##0</c:formatCode>
                <c:ptCount val="5"/>
                <c:pt idx="0">
                  <c:v>467519706</c:v>
                </c:pt>
                <c:pt idx="1">
                  <c:v>429854814</c:v>
                </c:pt>
                <c:pt idx="2">
                  <c:v>302013014.21000004</c:v>
                </c:pt>
                <c:pt idx="3">
                  <c:v>275724056.96999997</c:v>
                </c:pt>
                <c:pt idx="4">
                  <c:v>40033100.592393003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5D5-413E-9A07-80FA94D58520}"/>
            </c:ext>
          </c:extLst>
        </c:ser>
        <c:ser>
          <c:idx val="4"/>
          <c:order val="4"/>
          <c:tx>
            <c:strRef>
              <c:f>'1PV'!$G$4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5.1131444496382426E-2"/>
                  <c:y val="2.2616260296101587E-2"/>
                </c:manualLayout>
              </c:layout>
              <c:tx>
                <c:rich>
                  <a:bodyPr/>
                  <a:lstStyle/>
                  <a:p>
                    <a:fld id="{081C8731-4F9B-46A3-A062-CF131BBFBDAE}" type="VALUE">
                      <a:rPr lang="en-US"/>
                      <a:pPr/>
                      <a:t>[VALUE]</a:t>
                    </a:fld>
                    <a:r>
                      <a:rPr lang="en-US"/>
                      <a:t> (91%)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F5D5-413E-9A07-80FA94D58520}"/>
                </c:ext>
              </c:extLst>
            </c:dLbl>
            <c:dLbl>
              <c:idx val="1"/>
              <c:layout>
                <c:manualLayout>
                  <c:x val="-5.0125313283208017E-2"/>
                  <c:y val="-2.7038441691573878E-2"/>
                </c:manualLayout>
              </c:layout>
              <c:tx>
                <c:rich>
                  <a:bodyPr/>
                  <a:lstStyle/>
                  <a:p>
                    <a:fld id="{5F7F2C95-FC3F-4D4E-9561-245DB4F52ABA}" type="VALUE">
                      <a:rPr lang="en-US"/>
                      <a:pPr/>
                      <a:t>[VALUE]</a:t>
                    </a:fld>
                    <a:r>
                      <a:rPr lang="en-US"/>
                      <a:t> (80%)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5D5-413E-9A07-80FA94D58520}"/>
                </c:ext>
              </c:extLst>
            </c:dLbl>
            <c:dLbl>
              <c:idx val="2"/>
              <c:layout>
                <c:manualLayout>
                  <c:x val="-6.2155388471177943E-2"/>
                  <c:y val="2.7038441691573878E-2"/>
                </c:manualLayout>
              </c:layout>
              <c:tx>
                <c:rich>
                  <a:bodyPr/>
                  <a:lstStyle/>
                  <a:p>
                    <a:fld id="{6115FC80-75C7-4D34-A13C-3CCF0473FC2A}" type="VALUE">
                      <a:rPr lang="en-US"/>
                      <a:pPr/>
                      <a:t>[VALUE]</a:t>
                    </a:fld>
                    <a:r>
                      <a:rPr lang="en-US"/>
                      <a:t> (38%)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F5D5-413E-9A07-80FA94D58520}"/>
                </c:ext>
              </c:extLst>
            </c:dLbl>
            <c:dLbl>
              <c:idx val="3"/>
              <c:layout>
                <c:manualLayout>
                  <c:x val="-5.4135338345864738E-2"/>
                  <c:y val="3.0418246903020675E-2"/>
                </c:manualLayout>
              </c:layout>
              <c:tx>
                <c:rich>
                  <a:bodyPr/>
                  <a:lstStyle/>
                  <a:p>
                    <a:fld id="{CFCE3C44-A144-4122-A946-D903DC2D5C88}" type="VALUE">
                      <a:rPr lang="en-US"/>
                      <a:pPr/>
                      <a:t>[VALUE]</a:t>
                    </a:fld>
                    <a:r>
                      <a:rPr lang="en-US"/>
                      <a:t> (37%)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5D5-413E-9A07-80FA94D58520}"/>
                </c:ext>
              </c:extLst>
            </c:dLbl>
            <c:dLbl>
              <c:idx val="4"/>
              <c:layout>
                <c:manualLayout>
                  <c:x val="7.5285002428479141E-4"/>
                  <c:y val="-6.9886154903377714E-3"/>
                </c:manualLayout>
              </c:layout>
              <c:tx>
                <c:rich>
                  <a:bodyPr/>
                  <a:lstStyle/>
                  <a:p>
                    <a:fld id="{B3F4F849-1C31-4D43-83AB-801AFC75AB8C}" type="VALUE">
                      <a:rPr lang="en-US"/>
                      <a:pPr/>
                      <a:t>[VALUE]</a:t>
                    </a:fld>
                    <a:r>
                      <a:rPr lang="en-US" dirty="0"/>
                      <a:t> </a:t>
                    </a:r>
                    <a:r>
                      <a:rPr lang="en-US" dirty="0" smtClean="0"/>
                      <a:t>(3%)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62528174823854"/>
                      <c:h val="5.059757615004546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F5D5-413E-9A07-80FA94D585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'1PV'!$G$5:$G$9</c:f>
              <c:numCache>
                <c:formatCode>#,##0</c:formatCode>
                <c:ptCount val="5"/>
                <c:pt idx="0">
                  <c:v>426604814</c:v>
                </c:pt>
                <c:pt idx="1">
                  <c:v>373284946</c:v>
                </c:pt>
                <c:pt idx="2">
                  <c:v>178472514.39999998</c:v>
                </c:pt>
                <c:pt idx="3" formatCode="[$-10409]###\ ###\ ###\ ###\ ##0">
                  <c:v>174057602.40000001</c:v>
                </c:pt>
                <c:pt idx="4" formatCode="[$-10409]###\ ###\ ###\ ###\ ##0">
                  <c:v>12495225.800000001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F5D5-413E-9A07-80FA94D585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906552"/>
        <c:axId val="205907728"/>
      </c:lineChart>
      <c:catAx>
        <c:axId val="205906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5907728"/>
        <c:crosses val="autoZero"/>
        <c:auto val="1"/>
        <c:lblAlgn val="ctr"/>
        <c:lblOffset val="100"/>
        <c:noMultiLvlLbl val="0"/>
      </c:catAx>
      <c:valAx>
        <c:axId val="20590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590655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"/>
          <c:y val="0.86643861408825229"/>
          <c:w val="1"/>
          <c:h val="8.53280235997290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9875682386354E-2"/>
          <c:y val="3.3382650111438025E-2"/>
          <c:w val="0.92741415962313567"/>
          <c:h val="0.69784761898371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'2PV'!$C$4</c:f>
              <c:strCache>
                <c:ptCount val="1"/>
                <c:pt idx="0">
                  <c:v>Faktiskie dati līdz 31.12.2016. milj.euro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5.7595392368610512E-2"/>
                  <c:y val="-3.3798052114467347E-3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94-450C-8244-1B3AF71F1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'2PV'!$C$5:$C$9</c:f>
              <c:numCache>
                <c:formatCode>#,##0</c:formatCode>
                <c:ptCount val="5"/>
                <c:pt idx="0">
                  <c:v>172783829</c:v>
                </c:pt>
                <c:pt idx="1">
                  <c:v>172783829</c:v>
                </c:pt>
                <c:pt idx="2">
                  <c:v>44994115</c:v>
                </c:pt>
                <c:pt idx="3">
                  <c:v>44994115</c:v>
                </c:pt>
                <c:pt idx="4">
                  <c:v>19992.78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94-450C-8244-1B3AF71F13F2}"/>
            </c:ext>
          </c:extLst>
        </c:ser>
        <c:ser>
          <c:idx val="1"/>
          <c:order val="1"/>
          <c:tx>
            <c:strRef>
              <c:f>'2PV'!$D$4</c:f>
              <c:strCache>
                <c:ptCount val="1"/>
                <c:pt idx="0">
                  <c:v>Plāns 2017 milj.euro (uz 01.03.2017.)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94-450C-8244-1B3AF71F13F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94-450C-8244-1B3AF71F13F2}"/>
                </c:ext>
              </c:extLst>
            </c:dLbl>
            <c:dLbl>
              <c:idx val="3"/>
              <c:layout>
                <c:manualLayout>
                  <c:x val="2.8797696184305254E-3"/>
                  <c:y val="-2.5564207425697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E94-450C-8244-1B3AF71F13F2}"/>
                </c:ext>
              </c:extLst>
            </c:dLbl>
            <c:dLbl>
              <c:idx val="4"/>
              <c:layout>
                <c:manualLayout>
                  <c:x val="-4.813546254882297E-2"/>
                  <c:y val="-3.3798052114467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94-450C-8244-1B3AF71F13F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'2PV'!$B$5:$B$9</c:f>
              <c:strCache>
                <c:ptCount val="5"/>
                <c:pt idx="0">
                  <c:v>Apstiprināti MK noteikumi</c:v>
                </c:pt>
                <c:pt idx="1">
                  <c:v>MKN uzsākta projektu atlase</c:v>
                </c:pt>
                <c:pt idx="2">
                  <c:v>Apstiprināti projekti</c:v>
                </c:pt>
                <c:pt idx="3">
                  <c:v>Noslēgti līgumi</c:v>
                </c:pt>
                <c:pt idx="4">
                  <c:v>Veikti maksājumi projektos</c:v>
                </c:pt>
              </c:strCache>
            </c:strRef>
          </c:cat>
          <c:val>
            <c:numRef>
              <c:f>'2PV'!$D$5:$D$9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111324157</c:v>
                </c:pt>
                <c:pt idx="3">
                  <c:v>61249157</c:v>
                </c:pt>
                <c:pt idx="4" formatCode="#,##0.00">
                  <c:v>7929804.0242125019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E94-450C-8244-1B3AF71F1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5908512"/>
        <c:axId val="203240832"/>
      </c:barChart>
      <c:lineChart>
        <c:grouping val="standard"/>
        <c:varyColors val="0"/>
        <c:ser>
          <c:idx val="2"/>
          <c:order val="2"/>
          <c:tx>
            <c:strRef>
              <c:f>'2PV'!$E$4</c:f>
              <c:strCache>
                <c:ptCount val="1"/>
                <c:pt idx="0">
                  <c:v>līnija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val>
            <c:numRef>
              <c:f>'2PV'!$E$5:$E$9</c:f>
              <c:numCache>
                <c:formatCode>#,##0</c:formatCode>
                <c:ptCount val="5"/>
                <c:pt idx="0">
                  <c:v>172783829</c:v>
                </c:pt>
                <c:pt idx="1">
                  <c:v>172783829</c:v>
                </c:pt>
                <c:pt idx="2">
                  <c:v>172783829</c:v>
                </c:pt>
                <c:pt idx="3">
                  <c:v>172783829</c:v>
                </c:pt>
                <c:pt idx="4">
                  <c:v>172783829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E94-450C-8244-1B3AF71F13F2}"/>
            </c:ext>
          </c:extLst>
        </c:ser>
        <c:ser>
          <c:idx val="3"/>
          <c:order val="3"/>
          <c:tx>
            <c:strRef>
              <c:f>'2PV'!$F$4</c:f>
              <c:strCache>
                <c:ptCount val="1"/>
                <c:pt idx="0">
                  <c:v>Kopā (2016 un 2017)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5997120230381582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92AEE66D-FF11-4D04-9152-B9E375DD7C40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E94-450C-8244-1B3AF71F13F2}"/>
                </c:ext>
              </c:extLst>
            </c:dLbl>
            <c:dLbl>
              <c:idx val="1"/>
              <c:layout>
                <c:manualLayout>
                  <c:x val="-3.7437005039596835E-2"/>
                  <c:y val="-3.3798052114467347E-2"/>
                </c:manualLayout>
              </c:layout>
              <c:tx>
                <c:rich>
                  <a:bodyPr/>
                  <a:lstStyle/>
                  <a:p>
                    <a:fld id="{069067A8-095C-4BA5-887C-296BE9BCA56C}" type="VALUE">
                      <a:rPr lang="en-US"/>
                      <a:pPr/>
                      <a:t>[VALUE]</a:t>
                    </a:fld>
                    <a:r>
                      <a:rPr lang="en-US"/>
                      <a:t> (100%)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E94-450C-8244-1B3AF71F13F2}"/>
                </c:ext>
              </c:extLst>
            </c:dLbl>
            <c:dLbl>
              <c:idx val="2"/>
              <c:layout>
                <c:manualLayout>
                  <c:x val="-3.8876889848812095E-2"/>
                  <c:y val="-2.7038441691573878E-2"/>
                </c:manualLayout>
              </c:layout>
              <c:tx>
                <c:rich>
                  <a:bodyPr/>
                  <a:lstStyle/>
                  <a:p>
                    <a:fld id="{85B2A8E2-D686-40B3-A097-6D8197384D8E}" type="VALUE">
                      <a:rPr lang="en-US"/>
                      <a:pPr/>
                      <a:t>[VALUE]</a:t>
                    </a:fld>
                    <a:r>
                      <a:rPr lang="en-US"/>
                      <a:t> (90%)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E94-450C-8244-1B3AF71F13F2}"/>
                </c:ext>
              </c:extLst>
            </c:dLbl>
            <c:dLbl>
              <c:idx val="3"/>
              <c:layout>
                <c:manualLayout>
                  <c:x val="-3.5997120230381568E-2"/>
                  <c:y val="-3.7177857325914145E-2"/>
                </c:manualLayout>
              </c:layout>
              <c:tx>
                <c:rich>
                  <a:bodyPr/>
                  <a:lstStyle/>
                  <a:p>
                    <a:fld id="{403BBDA9-B4E7-4C98-94F7-C6F7B70CF843}" type="VALUE">
                      <a:rPr lang="en-US"/>
                      <a:pPr/>
                      <a:t>[VALUE]</a:t>
                    </a:fld>
                    <a:r>
                      <a:rPr lang="en-US"/>
                      <a:t> (61%)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E94-450C-8244-1B3AF71F13F2}"/>
                </c:ext>
              </c:extLst>
            </c:dLbl>
            <c:dLbl>
              <c:idx val="4"/>
              <c:layout>
                <c:manualLayout>
                  <c:x val="-3.7437005039596939E-2"/>
                  <c:y val="-3.3797984610034006E-2"/>
                </c:manualLayout>
              </c:layout>
              <c:tx>
                <c:rich>
                  <a:bodyPr/>
                  <a:lstStyle/>
                  <a:p>
                    <a:fld id="{8E6AF5DE-8E1E-4F74-BABB-1890EE9C3D8F}" type="VALUE">
                      <a:rPr lang="en-US"/>
                      <a:pPr/>
                      <a:t>[VALUE]</a:t>
                    </a:fld>
                    <a:r>
                      <a:rPr lang="en-US"/>
                      <a:t> (5%)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7E94-450C-8244-1B3AF71F1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4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'2PV'!$F$5:$F$9</c:f>
              <c:numCache>
                <c:formatCode>#,##0</c:formatCode>
                <c:ptCount val="5"/>
                <c:pt idx="0">
                  <c:v>172783829</c:v>
                </c:pt>
                <c:pt idx="1">
                  <c:v>172783829</c:v>
                </c:pt>
                <c:pt idx="2">
                  <c:v>156318272</c:v>
                </c:pt>
                <c:pt idx="3">
                  <c:v>106243272</c:v>
                </c:pt>
                <c:pt idx="4">
                  <c:v>7949796.8042125022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7E94-450C-8244-1B3AF71F13F2}"/>
            </c:ext>
          </c:extLst>
        </c:ser>
        <c:ser>
          <c:idx val="4"/>
          <c:order val="4"/>
          <c:tx>
            <c:strRef>
              <c:f>'2PV'!$G$4</c:f>
              <c:strCache>
                <c:ptCount val="1"/>
                <c:pt idx="0">
                  <c:v>Izpilde līdz 01.07.2017.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2"/>
              <c:layout>
                <c:manualLayout>
                  <c:x val="-6.0475161987041039E-2"/>
                  <c:y val="-4.5159854577010779E-2"/>
                </c:manualLayout>
              </c:layout>
              <c:tx>
                <c:rich>
                  <a:bodyPr/>
                  <a:lstStyle/>
                  <a:p>
                    <a:fld id="{F11BA4A2-71FE-4450-A975-6E571518AF11}" type="VALUE">
                      <a:rPr lang="en-US"/>
                      <a:pPr/>
                      <a:t>[VALUE]</a:t>
                    </a:fld>
                    <a:r>
                      <a:rPr lang="en-US"/>
                      <a:t> (31%)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E94-450C-8244-1B3AF71F13F2}"/>
                </c:ext>
              </c:extLst>
            </c:dLbl>
            <c:dLbl>
              <c:idx val="3"/>
              <c:layout>
                <c:manualLayout>
                  <c:x val="-5.4715622750179986E-2"/>
                  <c:y val="-4.4620613071294613E-2"/>
                </c:manualLayout>
              </c:layout>
              <c:tx>
                <c:rich>
                  <a:bodyPr/>
                  <a:lstStyle/>
                  <a:p>
                    <a:fld id="{36FCC05F-046D-447F-AC75-7220D7B56209}" type="VALUE">
                      <a:rPr lang="en-US"/>
                      <a:pPr/>
                      <a:t>[VALUE]</a:t>
                    </a:fld>
                    <a:r>
                      <a:rPr lang="en-US"/>
                      <a:t> (31%)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7E94-450C-8244-1B3AF71F13F2}"/>
                </c:ext>
              </c:extLst>
            </c:dLbl>
            <c:dLbl>
              <c:idx val="4"/>
              <c:layout>
                <c:manualLayout>
                  <c:x val="3.0077719766670634E-3"/>
                  <c:y val="-2.326298143966970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C5089CCF-918F-4FAD-9E49-FBA72F49832E}" type="VALUE">
                      <a:rPr lang="en-US" b="1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6">
                              <a:lumMod val="50000"/>
                            </a:schemeClr>
                          </a:solidFill>
                        </a:defRPr>
                      </a:pPr>
                      <a:t>[VALUE]</a:t>
                    </a:fld>
                    <a:r>
                      <a:rPr lang="en-US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 (0,2%)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7E94-450C-8244-1B3AF71F13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'2PV'!$G$5:$G$9</c:f>
              <c:numCache>
                <c:formatCode>#,##0</c:formatCode>
                <c:ptCount val="5"/>
                <c:pt idx="0">
                  <c:v>172783829</c:v>
                </c:pt>
                <c:pt idx="1">
                  <c:v>172783829</c:v>
                </c:pt>
                <c:pt idx="2" formatCode="[$-10409]###\ ###\ ###\ ###\ ##0">
                  <c:v>54344115</c:v>
                </c:pt>
                <c:pt idx="3" formatCode="[$-10409]###\ ###\ ###\ ###\ ##0">
                  <c:v>54344115</c:v>
                </c:pt>
                <c:pt idx="4" formatCode="[$-10409]###\ ###\ ###\ ###\ ##0">
                  <c:v>283618.26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7E94-450C-8244-1B3AF71F1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908512"/>
        <c:axId val="203240832"/>
      </c:lineChart>
      <c:catAx>
        <c:axId val="20590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3240832"/>
        <c:crosses val="autoZero"/>
        <c:auto val="1"/>
        <c:lblAlgn val="ctr"/>
        <c:lblOffset val="100"/>
        <c:noMultiLvlLbl val="0"/>
      </c:catAx>
      <c:valAx>
        <c:axId val="20324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205908512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8049352902161527E-2"/>
          <c:y val="0.86593038170738934"/>
          <c:w val="0.95958163976803112"/>
          <c:h val="0.117026813342145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0.10194</cdr:x>
      <cdr:y>0.56522</cdr:y>
    </cdr:from>
    <cdr:to>
      <cdr:x>0.76985</cdr:x>
      <cdr:y>0.75362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899120" y="2808312"/>
          <a:ext cx="5890957" cy="9360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lv-LV"/>
        </a:p>
      </cdr:txBody>
    </cdr:sp>
  </cdr:relSizeAnchor>
  <cdr:relSizeAnchor xmlns:cdr="http://schemas.openxmlformats.org/drawingml/2006/chartDrawing">
    <cdr:from>
      <cdr:x>0.77957</cdr:x>
      <cdr:y>0.57971</cdr:y>
    </cdr:from>
    <cdr:to>
      <cdr:x>0.9862</cdr:x>
      <cdr:y>0.79652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6875784" y="2880320"/>
          <a:ext cx="1822484" cy="10772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lv-LV" sz="1600" b="1" u="sng" dirty="0" smtClean="0"/>
            <a:t>Jūlijā uz 19.07.17.:</a:t>
          </a:r>
          <a:endParaRPr lang="lv-LV" sz="1600" b="1" u="sng" dirty="0"/>
        </a:p>
        <a:p xmlns:a="http://schemas.openxmlformats.org/drawingml/2006/main">
          <a:r>
            <a:rPr lang="lv-LV" sz="1600" dirty="0"/>
            <a:t>Apstiprināti </a:t>
          </a:r>
          <a:r>
            <a:rPr lang="lv-LV" sz="1600" b="1" dirty="0" smtClean="0">
              <a:solidFill>
                <a:srgbClr val="00B050"/>
              </a:solidFill>
            </a:rPr>
            <a:t>+20</a:t>
          </a:r>
          <a:r>
            <a:rPr lang="lv-LV" sz="1600" dirty="0" smtClean="0"/>
            <a:t>;</a:t>
          </a:r>
          <a:endParaRPr lang="lv-LV" sz="1600" dirty="0"/>
        </a:p>
        <a:p xmlns:a="http://schemas.openxmlformats.org/drawingml/2006/main">
          <a:r>
            <a:rPr lang="lv-LV" sz="1600" dirty="0"/>
            <a:t>Līgumi </a:t>
          </a:r>
          <a:r>
            <a:rPr lang="lv-LV" sz="1600" b="1" dirty="0" smtClean="0">
              <a:solidFill>
                <a:srgbClr val="00B050"/>
              </a:solidFill>
            </a:rPr>
            <a:t>+66</a:t>
          </a:r>
          <a:r>
            <a:rPr lang="lv-LV" sz="1600" dirty="0" smtClean="0"/>
            <a:t>;</a:t>
          </a:r>
          <a:endParaRPr lang="lv-LV" sz="1600" dirty="0"/>
        </a:p>
        <a:p xmlns:a="http://schemas.openxmlformats.org/drawingml/2006/main">
          <a:r>
            <a:rPr lang="lv-LV" sz="1600" dirty="0"/>
            <a:t>Maksājumi </a:t>
          </a:r>
          <a:r>
            <a:rPr lang="lv-LV" sz="1600" b="1" dirty="0" smtClean="0">
              <a:solidFill>
                <a:srgbClr val="00B050"/>
              </a:solidFill>
            </a:rPr>
            <a:t>+9</a:t>
          </a:r>
          <a:endParaRPr lang="lv-LV" sz="16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0.84167</cdr:x>
      <cdr:y>0.40184</cdr:y>
    </cdr:from>
    <cdr:to>
      <cdr:x>0.94167</cdr:x>
      <cdr:y>0.49998</cdr:y>
    </cdr:to>
    <cdr:sp macro="" textlink="">
      <cdr:nvSpPr>
        <cdr:cNvPr id="2" name="Up Arrow 1"/>
        <cdr:cNvSpPr/>
      </cdr:nvSpPr>
      <cdr:spPr>
        <a:xfrm xmlns:a="http://schemas.openxmlformats.org/drawingml/2006/main">
          <a:off x="7272808" y="1854523"/>
          <a:ext cx="864096" cy="45294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200" b="1" dirty="0" smtClean="0">
              <a:solidFill>
                <a:schemeClr val="tx1"/>
              </a:solidFill>
            </a:rPr>
            <a:t>310</a:t>
          </a:r>
          <a:endParaRPr lang="lv-LV" sz="11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0.83303</cdr:x>
      <cdr:y>0.29495</cdr:y>
    </cdr:from>
    <cdr:to>
      <cdr:x>0.937</cdr:x>
      <cdr:y>0.37559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7252270" y="1326804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74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0.83893</cdr:x>
      <cdr:y>0.50338</cdr:y>
    </cdr:from>
    <cdr:to>
      <cdr:x>0.94196</cdr:x>
      <cdr:y>0.58584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7369959" y="2214407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30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0.69601</cdr:x>
      <cdr:y>0.63763</cdr:y>
    </cdr:from>
    <cdr:to>
      <cdr:x>0.94862</cdr:x>
      <cdr:y>0.83208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46929" y="3305865"/>
          <a:ext cx="2267272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v-LV" sz="1600" dirty="0" smtClean="0">
              <a:solidFill>
                <a:schemeClr val="tx1"/>
              </a:solidFill>
            </a:rPr>
            <a:t>Uz projektu iesniedzēju 31.05.2017. prognozēm balstīta finanšu plūsma</a:t>
          </a:r>
          <a:endParaRPr lang="lv-LV" sz="1600" dirty="0">
            <a:solidFill>
              <a:schemeClr val="tx1"/>
            </a:solidFill>
          </a:endParaRP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0.22243</cdr:x>
      <cdr:y>0.30445</cdr:y>
    </cdr:from>
    <cdr:to>
      <cdr:x>0.5503</cdr:x>
      <cdr:y>0.5944</cdr:y>
    </cdr:to>
    <cdr:sp macro="" textlink="">
      <cdr:nvSpPr>
        <cdr:cNvPr id="2" name="Oval 1"/>
        <cdr:cNvSpPr/>
      </cdr:nvSpPr>
      <cdr:spPr>
        <a:xfrm xmlns:a="http://schemas.openxmlformats.org/drawingml/2006/main">
          <a:off x="977028" y="1528024"/>
          <a:ext cx="1440165" cy="14552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lv-LV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0.13312</cdr:x>
      <cdr:y>0.86947</cdr:y>
    </cdr:from>
    <cdr:to>
      <cdr:x>0.48323</cdr:x>
      <cdr:y>0.94316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9676" y="3933826"/>
          <a:ext cx="318135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lv-LV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0.85124</cdr:x>
      <cdr:y>0.45508</cdr:y>
    </cdr:from>
    <cdr:to>
      <cdr:x>0.95041</cdr:x>
      <cdr:y>0.5351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7416824" y="2062994"/>
          <a:ext cx="864096" cy="362740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100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632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0.08264</cdr:x>
      <cdr:y>0.04246</cdr:y>
    </cdr:from>
    <cdr:to>
      <cdr:x>0.81818</cdr:x>
      <cdr:y>0.25477</cdr:y>
    </cdr:to>
    <cdr:sp macro="" textlink="">
      <cdr:nvSpPr>
        <cdr:cNvPr id="2" name="Title 4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20040" y="216019"/>
          <a:ext cx="6408752" cy="1080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ctr">
          <a:normAutofit fontScale="90000"/>
        </a:bodyPr>
        <a:lstStyle xmlns:a="http://schemas.openxmlformats.org/drawingml/2006/main">
          <a:lvl1pPr algn="l" defTabSz="914400" rtl="0" eaLnBrk="1" latinLnBrk="0" hangingPunct="1">
            <a:spcBef>
              <a:spcPct val="0"/>
            </a:spcBef>
            <a:buNone/>
            <a:defRPr sz="2200" b="1" kern="120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+mn-lt"/>
              <a:ea typeface="+mj-ea"/>
              <a:cs typeface="+mj-cs"/>
            </a:defRPr>
          </a:lvl1pPr>
        </a:lstStyle>
        <a:p xmlns:a="http://schemas.openxmlformats.org/drawingml/2006/main">
          <a:r>
            <a:rPr lang="lv-LV" b="0" dirty="0" smtClean="0">
              <a:solidFill>
                <a:schemeClr val="tx1"/>
              </a:solidFill>
            </a:rPr>
            <a:t>2017.Gada 2.pusē tiek rūpīgi vērota tendence,t.sk. jomās.</a:t>
          </a:r>
        </a:p>
        <a:p xmlns:a="http://schemas.openxmlformats.org/drawingml/2006/main">
          <a:endParaRPr lang="lv-LV" b="0" dirty="0" smtClean="0">
            <a:solidFill>
              <a:schemeClr val="tx1"/>
            </a:solidFill>
          </a:endParaRPr>
        </a:p>
        <a:p xmlns:a="http://schemas.openxmlformats.org/drawingml/2006/main">
          <a:r>
            <a:rPr lang="lv-LV" b="0" dirty="0" smtClean="0">
              <a:solidFill>
                <a:schemeClr val="tx1"/>
              </a:solidFill>
            </a:rPr>
            <a:t>Atkarībā no turpmākām sekmēm - tiek domāts par </a:t>
          </a:r>
          <a:r>
            <a:rPr lang="lv-LV" b="0" u="sng" dirty="0" smtClean="0">
              <a:solidFill>
                <a:schemeClr val="tx1"/>
              </a:solidFill>
            </a:rPr>
            <a:t>stingrākiem projektu ieviešanas disciplīnas pasākumiem un citiem veidiem ieviešanas atbalstam</a:t>
          </a:r>
          <a:endParaRPr lang="lv-LV" b="0" dirty="0">
            <a:solidFill>
              <a:schemeClr val="tx1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0.83593</cdr:x>
      <cdr:y>0.54022</cdr:y>
    </cdr:from>
    <cdr:to>
      <cdr:x>0.92811</cdr:x>
      <cdr:y>0.62006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7051324" y="2454255"/>
          <a:ext cx="777502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100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31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0.66505</cdr:x>
      <cdr:y>0.21755</cdr:y>
    </cdr:from>
    <cdr:to>
      <cdr:x>0.7532</cdr:x>
      <cdr:y>0.29868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5865872" y="972684"/>
          <a:ext cx="777502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92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0.83781</cdr:x>
      <cdr:y>0.54851</cdr:y>
    </cdr:from>
    <cdr:to>
      <cdr:x>0.92596</cdr:x>
      <cdr:y>0.62964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7389632" y="2452431"/>
          <a:ext cx="777502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100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3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0.7275</cdr:x>
      <cdr:y>0.26213</cdr:y>
    </cdr:from>
    <cdr:to>
      <cdr:x>0.83158</cdr:x>
      <cdr:y>0.34197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6326546" y="1190881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277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0.84179</cdr:x>
      <cdr:y>0.47537</cdr:y>
    </cdr:from>
    <cdr:to>
      <cdr:x>0.94115</cdr:x>
      <cdr:y>0.57507</cdr:y>
    </cdr:to>
    <cdr:sp macro="" textlink="">
      <cdr:nvSpPr>
        <cdr:cNvPr id="3" name="Up Arrow 2"/>
        <cdr:cNvSpPr/>
      </cdr:nvSpPr>
      <cdr:spPr>
        <a:xfrm xmlns:a="http://schemas.openxmlformats.org/drawingml/2006/main">
          <a:off x="7320466" y="2159651"/>
          <a:ext cx="864096" cy="45294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200" b="1" dirty="0" smtClean="0">
              <a:solidFill>
                <a:schemeClr val="tx1"/>
              </a:solidFill>
            </a:rPr>
            <a:t>74</a:t>
          </a:r>
          <a:endParaRPr lang="lv-LV" sz="1100" b="1" dirty="0">
            <a:solidFill>
              <a:schemeClr val="tx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0.65644</cdr:x>
      <cdr:y>0.18253</cdr:y>
    </cdr:from>
    <cdr:to>
      <cdr:x>0.75862</cdr:x>
      <cdr:y>0.26237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5814882" y="829237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202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0.84413</cdr:x>
      <cdr:y>0.56666</cdr:y>
    </cdr:from>
    <cdr:to>
      <cdr:x>0.94631</cdr:x>
      <cdr:y>0.6465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7477550" y="2574376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27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0.75454</cdr:x>
      <cdr:y>0.27323</cdr:y>
    </cdr:from>
    <cdr:to>
      <cdr:x>0.99028</cdr:x>
      <cdr:y>0.49546</cdr:y>
    </cdr:to>
    <cdr:sp macro="" textlink="">
      <cdr:nvSpPr>
        <cdr:cNvPr id="4" name="Rounded Rectangular Callout 3"/>
        <cdr:cNvSpPr/>
      </cdr:nvSpPr>
      <cdr:spPr>
        <a:xfrm xmlns:a="http://schemas.openxmlformats.org/drawingml/2006/main">
          <a:off x="6683932" y="1241293"/>
          <a:ext cx="2088232" cy="1009637"/>
        </a:xfrm>
        <a:prstGeom xmlns:a="http://schemas.openxmlformats.org/drawingml/2006/main" prst="wedgeRoundRectCallout">
          <a:avLst>
            <a:gd name="adj1" fmla="val -49434"/>
            <a:gd name="adj2" fmla="val 17903"/>
            <a:gd name="adj3" fmla="val 16667"/>
          </a:avLst>
        </a:prstGeom>
        <a:noFill xmlns:a="http://schemas.openxmlformats.org/drawingml/2006/main"/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200" dirty="0" smtClean="0">
              <a:solidFill>
                <a:schemeClr val="tx1"/>
              </a:solidFill>
            </a:rPr>
            <a:t>Samazinājums – </a:t>
          </a:r>
          <a:r>
            <a:rPr lang="lv-LV" sz="1200" dirty="0" err="1" smtClean="0">
              <a:solidFill>
                <a:schemeClr val="tx1"/>
              </a:solidFill>
            </a:rPr>
            <a:t>energoef</a:t>
          </a:r>
          <a:r>
            <a:rPr lang="lv-LV" sz="1200" dirty="0" smtClean="0">
              <a:solidFill>
                <a:schemeClr val="tx1"/>
              </a:solidFill>
            </a:rPr>
            <a:t>. valsts ēkās (t.sk. ietekme uz maksājumiem), centralizētā siltumapgāde, </a:t>
          </a:r>
          <a:r>
            <a:rPr lang="lv-LV" sz="1200" dirty="0" err="1" smtClean="0">
              <a:solidFill>
                <a:schemeClr val="tx1"/>
              </a:solidFill>
            </a:rPr>
            <a:t>sab.transp</a:t>
          </a:r>
          <a:r>
            <a:rPr lang="lv-LV" sz="1200" dirty="0" smtClean="0">
              <a:solidFill>
                <a:schemeClr val="tx1"/>
              </a:solidFill>
            </a:rPr>
            <a:t>. infrastruktūra </a:t>
          </a:r>
          <a:endParaRPr lang="lv-LV" sz="1200" dirty="0">
            <a:solidFill>
              <a:schemeClr val="tx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0.65604</cdr:x>
      <cdr:y>0.14302</cdr:y>
    </cdr:from>
    <cdr:to>
      <cdr:x>0.75985</cdr:x>
      <cdr:y>0.2221</cdr:y>
    </cdr:to>
    <cdr:sp macro="" textlink="">
      <cdr:nvSpPr>
        <cdr:cNvPr id="2" name="Down Arrow 1"/>
        <cdr:cNvSpPr/>
      </cdr:nvSpPr>
      <cdr:spPr>
        <a:xfrm xmlns:a="http://schemas.openxmlformats.org/drawingml/2006/main">
          <a:off x="5720387" y="656035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289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  <cdr:relSizeAnchor xmlns:cdr="http://schemas.openxmlformats.org/drawingml/2006/chartDrawing">
    <cdr:from>
      <cdr:x>0.83471</cdr:x>
      <cdr:y>0.50049</cdr:y>
    </cdr:from>
    <cdr:to>
      <cdr:x>0.93851</cdr:x>
      <cdr:y>0.57957</cdr:y>
    </cdr:to>
    <cdr:sp macro="" textlink="">
      <cdr:nvSpPr>
        <cdr:cNvPr id="3" name="Down Arrow 2"/>
        <cdr:cNvSpPr/>
      </cdr:nvSpPr>
      <cdr:spPr>
        <a:xfrm xmlns:a="http://schemas.openxmlformats.org/drawingml/2006/main">
          <a:off x="7278244" y="2295715"/>
          <a:ext cx="905135" cy="362745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6">
            <a:shade val="50000"/>
          </a:schemeClr>
        </a:lnRef>
        <a:fillRef xmlns:a="http://schemas.openxmlformats.org/drawingml/2006/main" idx="1">
          <a:schemeClr val="accent6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b="1" dirty="0" smtClean="0">
              <a:solidFill>
                <a:schemeClr val="tx1"/>
              </a:solidFill>
              <a:latin typeface="Franklin Gothic Medium" panose="020B0603020102020204" pitchFamily="34" charset="0"/>
            </a:rPr>
            <a:t>41</a:t>
          </a:r>
          <a:endParaRPr lang="lv-LV" sz="1400" b="1" dirty="0">
            <a:solidFill>
              <a:schemeClr val="tx1"/>
            </a:solidFill>
            <a:latin typeface="Franklin Gothic Medium" panose="020B06030201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4"/>
            <a:ext cx="2945659" cy="498057"/>
          </a:xfrm>
          <a:prstGeom prst="rect">
            <a:avLst/>
          </a:prstGeom>
        </p:spPr>
        <p:txBody>
          <a:bodyPr vert="horz" lIns="91538" tIns="45770" rIns="91538" bIns="4577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52" y="4"/>
            <a:ext cx="2945659" cy="498057"/>
          </a:xfrm>
          <a:prstGeom prst="rect">
            <a:avLst/>
          </a:prstGeom>
        </p:spPr>
        <p:txBody>
          <a:bodyPr vert="horz" lIns="91538" tIns="45770" rIns="91538" bIns="45770" rtlCol="0"/>
          <a:lstStyle>
            <a:lvl1pPr algn="r">
              <a:defRPr sz="1200"/>
            </a:lvl1pPr>
          </a:lstStyle>
          <a:p>
            <a:fld id="{6FA83B4F-D2CC-4BA8-8538-B01F85C59D84}" type="datetimeFigureOut">
              <a:rPr lang="lv-LV" smtClean="0"/>
              <a:t>04.08.2017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9428588"/>
            <a:ext cx="2945659" cy="498056"/>
          </a:xfrm>
          <a:prstGeom prst="rect">
            <a:avLst/>
          </a:prstGeom>
        </p:spPr>
        <p:txBody>
          <a:bodyPr vert="horz" lIns="91538" tIns="45770" rIns="91538" bIns="4577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52" y="9428588"/>
            <a:ext cx="2945659" cy="498056"/>
          </a:xfrm>
          <a:prstGeom prst="rect">
            <a:avLst/>
          </a:prstGeom>
        </p:spPr>
        <p:txBody>
          <a:bodyPr vert="horz" lIns="91538" tIns="45770" rIns="91538" bIns="45770" rtlCol="0" anchor="b"/>
          <a:lstStyle>
            <a:lvl1pPr algn="r">
              <a:defRPr sz="1200"/>
            </a:lvl1pPr>
          </a:lstStyle>
          <a:p>
            <a:fld id="{87AAB46F-77E6-4257-BA68-C8DBF721241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62944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2"/>
            <a:ext cx="2945659" cy="496332"/>
          </a:xfrm>
          <a:prstGeom prst="rect">
            <a:avLst/>
          </a:prstGeom>
        </p:spPr>
        <p:txBody>
          <a:bodyPr vert="horz" lIns="91538" tIns="45770" rIns="91538" bIns="4577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2" y="2"/>
            <a:ext cx="2945659" cy="496332"/>
          </a:xfrm>
          <a:prstGeom prst="rect">
            <a:avLst/>
          </a:prstGeom>
        </p:spPr>
        <p:txBody>
          <a:bodyPr vert="horz" lIns="91538" tIns="45770" rIns="91538" bIns="45770" rtlCol="0"/>
          <a:lstStyle>
            <a:lvl1pPr algn="r">
              <a:defRPr sz="1200"/>
            </a:lvl1pPr>
          </a:lstStyle>
          <a:p>
            <a:fld id="{30D7EF8A-8F42-45CC-9010-7ECE206F8CD5}" type="datetimeFigureOut">
              <a:rPr lang="lv-LV" smtClean="0"/>
              <a:t>04.08.2017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8" tIns="45770" rIns="91538" bIns="4577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538" tIns="45770" rIns="91538" bIns="4577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9" y="9428589"/>
            <a:ext cx="2945659" cy="496332"/>
          </a:xfrm>
          <a:prstGeom prst="rect">
            <a:avLst/>
          </a:prstGeom>
        </p:spPr>
        <p:txBody>
          <a:bodyPr vert="horz" lIns="91538" tIns="45770" rIns="91538" bIns="4577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2" y="9428589"/>
            <a:ext cx="2945659" cy="496332"/>
          </a:xfrm>
          <a:prstGeom prst="rect">
            <a:avLst/>
          </a:prstGeom>
        </p:spPr>
        <p:txBody>
          <a:bodyPr vert="horz" lIns="91538" tIns="45770" rIns="91538" bIns="45770" rtlCol="0" anchor="b"/>
          <a:lstStyle>
            <a:lvl1pPr algn="r">
              <a:defRPr sz="1200"/>
            </a:lvl1pPr>
          </a:lstStyle>
          <a:p>
            <a:fld id="{56151646-2DFC-4BCA-ABE7-8C058D6330D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982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6350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14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709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212">
              <a:defRPr/>
            </a:pPr>
            <a:r>
              <a:rPr lang="lv-LV" u="sng" dirty="0">
                <a:solidFill>
                  <a:prstClr val="black"/>
                </a:solidFill>
              </a:rPr>
              <a:t>* EM uzdots veikt analīzi un līdz 31.12.16. sniegt MK informatīvo ziņojumu </a:t>
            </a:r>
            <a:r>
              <a:rPr lang="lv-LV" dirty="0">
                <a:solidFill>
                  <a:prstClr val="black"/>
                </a:solidFill>
              </a:rPr>
              <a:t>par konkrētiem priekšlikumiem nepieciešamai rīcībai, lai novērstu vai mazinātu ekonomikas pārkaršanas riskus un sabalansētu ES fondu 2014.–2020.gada investīciju plūsmu.</a:t>
            </a:r>
            <a:endParaRPr lang="lv-LV" b="1" dirty="0">
              <a:solidFill>
                <a:prstClr val="black"/>
              </a:solidFill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>
                <a:solidFill>
                  <a:prstClr val="black"/>
                </a:solidFill>
              </a:rPr>
              <a:pPr/>
              <a:t>6</a:t>
            </a:fld>
            <a:endParaRPr lang="lv-LV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3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smtClean="0"/>
              <a:t>lielākos riskus snieguma mērķa sasniegšanai 2018.gadam rada plānoto maksājumu apjoms pasākumos, kuri realizēti finanšu instrumentu veidā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03710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51646-2DFC-4BCA-ABE7-8C058D6330D0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9998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11760" y="4086200"/>
            <a:ext cx="5760640" cy="854968"/>
          </a:xfrm>
        </p:spPr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PREZENTĀCIJAS NOSAUKUMS,</a:t>
            </a:r>
            <a:br>
              <a:rPr lang="en-US" dirty="0" smtClean="0"/>
            </a:br>
            <a:r>
              <a:rPr lang="en-US" dirty="0" smtClean="0"/>
              <a:t>JA NEPIECIEŠAMS OTRA RINDA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2411759" y="5013176"/>
            <a:ext cx="5760641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pPr lvl="0"/>
            <a:r>
              <a:rPr lang="en-US" dirty="0" smtClean="0"/>
              <a:t>(IZSTRĀDĀTĀJS, GADS, CITA INFORMĀCIJA).</a:t>
            </a:r>
          </a:p>
        </p:txBody>
      </p:sp>
      <p:pic>
        <p:nvPicPr>
          <p:cNvPr id="5" name="Picture 2" descr="C:\Users\Nauris\Desktop\divkrāsu versija-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04077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4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‹#›</a:t>
            </a:fld>
            <a:endParaRPr lang="lv-LV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620736"/>
            <a:ext cx="5688632" cy="432000"/>
          </a:xfrm>
        </p:spPr>
        <p:txBody>
          <a:bodyPr>
            <a:normAutofit/>
          </a:bodyPr>
          <a:lstStyle>
            <a:lvl1pPr algn="l">
              <a:defRPr sz="22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pic>
        <p:nvPicPr>
          <p:cNvPr id="8" name="Picture 2" descr="C:\Users\Nauris\Desktop\divkrāsu versija-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70" y="72480"/>
            <a:ext cx="2424467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5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11760" y="4086200"/>
            <a:ext cx="5760640" cy="854968"/>
          </a:xfrm>
        </p:spPr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PREZENTĀCIJAS NOSAUKUMS,</a:t>
            </a:r>
            <a:br>
              <a:rPr lang="en-US" dirty="0" smtClean="0"/>
            </a:br>
            <a:r>
              <a:rPr lang="en-US" dirty="0" smtClean="0"/>
              <a:t>JA NEPIECIEŠAMS OTRA RINDA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2411759" y="5013176"/>
            <a:ext cx="5760641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pPr lvl="0"/>
            <a:r>
              <a:rPr lang="en-US" dirty="0" smtClean="0"/>
              <a:t>(IZSTRĀDĀTĀJS, GADS, CITA INFORMĀCIJA).</a:t>
            </a:r>
          </a:p>
        </p:txBody>
      </p:sp>
      <p:pic>
        <p:nvPicPr>
          <p:cNvPr id="1026" name="Picture 2" descr="C:\Users\Nauris\Finanšu ministrija\FM (LV)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0407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73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06C3-D86E-4F8B-A070-42118D65C1B9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04.08.2017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620736"/>
            <a:ext cx="5688632" cy="432000"/>
          </a:xfrm>
        </p:spPr>
        <p:txBody>
          <a:bodyPr>
            <a:normAutofit/>
          </a:bodyPr>
          <a:lstStyle>
            <a:lvl1pPr algn="l">
              <a:defRPr sz="22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pic>
        <p:nvPicPr>
          <p:cNvPr id="11" name="Picture 2" descr="C:\Users\Nauris\Finanšu ministrija\FM (LV)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69" y="72480"/>
            <a:ext cx="2424467" cy="8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64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411760" y="4086200"/>
            <a:ext cx="5760640" cy="854968"/>
          </a:xfrm>
        </p:spPr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PREZENTĀCIJAS NOSAUKUMS,</a:t>
            </a:r>
            <a:br>
              <a:rPr lang="en-US" dirty="0" smtClean="0"/>
            </a:br>
            <a:r>
              <a:rPr lang="en-US" dirty="0" smtClean="0"/>
              <a:t>JA NEPIECIEŠAMS OTRA RINDA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0" hasCustomPrompt="1"/>
          </p:nvPr>
        </p:nvSpPr>
        <p:spPr>
          <a:xfrm>
            <a:off x="2411759" y="5013176"/>
            <a:ext cx="5760641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pPr lvl="0"/>
            <a:r>
              <a:rPr lang="en-US" dirty="0" smtClean="0"/>
              <a:t>(IZSTRĀDĀTĀJS, GADS, CITA INFORMĀCIJA).</a:t>
            </a:r>
          </a:p>
        </p:txBody>
      </p:sp>
      <p:pic>
        <p:nvPicPr>
          <p:cNvPr id="1026" name="Picture 2" descr="C:\Users\Nauris\Finanšu ministrija\FM (LV)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0407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206C3-D86E-4F8B-A070-42118D65C1B9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04.08.2017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7544" y="620736"/>
            <a:ext cx="5688632" cy="432000"/>
          </a:xfrm>
        </p:spPr>
        <p:txBody>
          <a:bodyPr>
            <a:normAutofit/>
          </a:bodyPr>
          <a:lstStyle>
            <a:lvl1pPr algn="l">
              <a:defRPr sz="22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pic>
        <p:nvPicPr>
          <p:cNvPr id="11" name="Picture 2" descr="C:\Users\Nauris\Finanšu ministrija\FM (LV)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169" y="72480"/>
            <a:ext cx="2424467" cy="8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9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52DFE-4AF1-43F9-BEFC-C56E8A5F6667}" type="datetime1">
              <a:rPr lang="lv-LV" smtClean="0"/>
              <a:t>04.08.2017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64FB-6FA6-4E80-ACB1-F4B9846AA3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077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2600" kern="1200">
          <a:solidFill>
            <a:srgbClr val="D3900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A0C5-0A44-4554-A288-F15307FCE899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04.08.2017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64FB-6FA6-4E80-ACB1-F4B9846AA373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600" kern="1200">
          <a:solidFill>
            <a:srgbClr val="D3900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A0C5-0A44-4554-A288-F15307FCE899}" type="datetime1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04.08.2017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64FB-6FA6-4E80-ACB1-F4B9846AA373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lv-LV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7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600" kern="1200">
          <a:solidFill>
            <a:srgbClr val="D3900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fla.gov.lv/lv/es-fondi-2014-2020/izsludinatas-atlases" TargetMode="External"/><Relationship Id="rId3" Type="http://schemas.openxmlformats.org/officeDocument/2006/relationships/hyperlink" Target="http://www.fm.gov.lv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://www.esfondi.l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fondi.lv/zinojumi-Ministru-kabinetam" TargetMode="External"/><Relationship Id="rId5" Type="http://schemas.openxmlformats.org/officeDocument/2006/relationships/hyperlink" Target="http://www.cfla.gov.lv/" TargetMode="External"/><Relationship Id="rId10" Type="http://schemas.openxmlformats.org/officeDocument/2006/relationships/hyperlink" Target="http://www.cfla.gov.lv/lv/par-mums/pakalpojumi/e-vide-14-20" TargetMode="External"/><Relationship Id="rId4" Type="http://schemas.openxmlformats.org/officeDocument/2006/relationships/hyperlink" Target="mailto:esfondi@fm.gov.lv" TargetMode="External"/><Relationship Id="rId9" Type="http://schemas.openxmlformats.org/officeDocument/2006/relationships/hyperlink" Target="http://www.cfla.gov.lv/lv/es-fondi-2014-2020/projektu-istenosan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5696" y="3501008"/>
            <a:ext cx="6821934" cy="2016224"/>
          </a:xfrm>
        </p:spPr>
        <p:txBody>
          <a:bodyPr>
            <a:normAutofit/>
          </a:bodyPr>
          <a:lstStyle/>
          <a:p>
            <a:r>
              <a:rPr lang="lv-LV" altLang="lv-LV" dirty="0" smtClean="0"/>
              <a:t/>
            </a:r>
            <a:br>
              <a:rPr lang="lv-LV" altLang="lv-LV" dirty="0" smtClean="0"/>
            </a:br>
            <a:r>
              <a:rPr lang="lv-LV" altLang="lv-LV" dirty="0"/>
              <a:t>Kohēzijas politikas </a:t>
            </a:r>
            <a:br>
              <a:rPr lang="lv-LV" altLang="lv-LV" dirty="0"/>
            </a:br>
            <a:r>
              <a:rPr lang="lv-LV" altLang="lv-LV" dirty="0"/>
              <a:t>ES fondu investīciju aktualitātes</a:t>
            </a:r>
            <a:r>
              <a:rPr lang="lv-LV" altLang="lv-LV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altLang="lv-LV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altLang="lv-LV" dirty="0" smtClean="0"/>
              <a:t>				</a:t>
            </a:r>
            <a:r>
              <a:rPr lang="lv-LV" altLang="lv-LV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endParaRPr lang="lv-LV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692696"/>
            <a:ext cx="3383689" cy="9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10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732772"/>
            <a:ext cx="7416824" cy="782221"/>
          </a:xfrm>
        </p:spPr>
        <p:txBody>
          <a:bodyPr>
            <a:normAutofit fontScale="90000"/>
          </a:bodyPr>
          <a:lstStyle/>
          <a:p>
            <a:r>
              <a:rPr lang="lv-LV" sz="2400" dirty="0" smtClean="0">
                <a:solidFill>
                  <a:srgbClr val="00B050"/>
                </a:solidFill>
              </a:rPr>
              <a:t>Pētniecība </a:t>
            </a:r>
            <a:r>
              <a:rPr lang="lv-LV" sz="2400" dirty="0">
                <a:solidFill>
                  <a:srgbClr val="00B050"/>
                </a:solidFill>
              </a:rPr>
              <a:t>un </a:t>
            </a:r>
            <a:r>
              <a:rPr lang="lv-LV" sz="2400" dirty="0" smtClean="0">
                <a:solidFill>
                  <a:srgbClr val="00B050"/>
                </a:solidFill>
              </a:rPr>
              <a:t>inovācijas, 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2000" dirty="0"/>
              <a:t>milj. </a:t>
            </a:r>
            <a:r>
              <a:rPr lang="lv-LV" sz="2000" i="1" dirty="0"/>
              <a:t>euro</a:t>
            </a:r>
            <a:r>
              <a:rPr lang="lv-LV" sz="2000" dirty="0"/>
              <a:t>,% no pieejamā ES fondu </a:t>
            </a:r>
            <a:r>
              <a:rPr lang="lv-LV" sz="2000" dirty="0" smtClean="0"/>
              <a:t>finansējuma</a:t>
            </a:r>
            <a:br>
              <a:rPr lang="lv-LV" sz="2000" dirty="0" smtClean="0"/>
            </a:br>
            <a:r>
              <a:rPr lang="lv-LV" sz="1800" b="0" i="1" dirty="0" smtClean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800" b="0" i="1" dirty="0" smtClean="0"/>
              <a:t> </a:t>
            </a:r>
            <a:r>
              <a:rPr lang="lv-LV" sz="1800" b="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8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800" b="0" i="1" dirty="0" smtClean="0"/>
              <a:t> </a:t>
            </a:r>
            <a:r>
              <a:rPr lang="lv-LV" sz="1800" b="0" i="1" dirty="0" smtClean="0">
                <a:solidFill>
                  <a:schemeClr val="bg1">
                    <a:lumMod val="50000"/>
                  </a:schemeClr>
                </a:solidFill>
              </a:rPr>
              <a:t>nozīmē aktualizēto prognozi uz 01.07.2017. </a:t>
            </a:r>
            <a:endParaRPr lang="lv-LV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703" y="6087819"/>
            <a:ext cx="4522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467 519 706</a:t>
            </a:r>
            <a:endParaRPr lang="lv-LV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164288" y="2259991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2661385"/>
              </p:ext>
            </p:extLst>
          </p:nvPr>
        </p:nvGraphicFramePr>
        <p:xfrm>
          <a:off x="323528" y="1728788"/>
          <a:ext cx="8435279" cy="450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51435" y="1718215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467,5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  <p:sp>
        <p:nvSpPr>
          <p:cNvPr id="14" name="Up Arrow 13"/>
          <p:cNvSpPr/>
          <p:nvPr/>
        </p:nvSpPr>
        <p:spPr>
          <a:xfrm>
            <a:off x="5819387" y="2548434"/>
            <a:ext cx="864096" cy="45294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100" b="1" dirty="0" smtClean="0">
                <a:solidFill>
                  <a:schemeClr val="tx1"/>
                </a:solidFill>
              </a:rPr>
              <a:t>283</a:t>
            </a:r>
            <a:endParaRPr lang="lv-LV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8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11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516" y="764704"/>
            <a:ext cx="8666460" cy="432000"/>
          </a:xfrm>
        </p:spPr>
        <p:txBody>
          <a:bodyPr>
            <a:noAutofit/>
          </a:bodyPr>
          <a:lstStyle/>
          <a:p>
            <a:r>
              <a:rPr lang="lv-LV" dirty="0" smtClean="0">
                <a:solidFill>
                  <a:srgbClr val="00B050"/>
                </a:solidFill>
              </a:rPr>
              <a:t>Informāciju </a:t>
            </a:r>
            <a:r>
              <a:rPr lang="lv-LV" dirty="0">
                <a:solidFill>
                  <a:srgbClr val="00B050"/>
                </a:solidFill>
              </a:rPr>
              <a:t>un komunikāciju </a:t>
            </a:r>
            <a:r>
              <a:rPr lang="lv-LV" dirty="0" smtClean="0">
                <a:solidFill>
                  <a:srgbClr val="00B050"/>
                </a:solidFill>
              </a:rPr>
              <a:t>tehnoloģijas, 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1800" dirty="0"/>
              <a:t>milj. </a:t>
            </a:r>
            <a:r>
              <a:rPr lang="lv-LV" sz="1800" i="1" dirty="0" smtClean="0"/>
              <a:t>euro, </a:t>
            </a:r>
            <a:r>
              <a:rPr lang="lv-LV" sz="1800" dirty="0" smtClean="0"/>
              <a:t>% </a:t>
            </a:r>
            <a:r>
              <a:rPr lang="lv-LV" sz="1800" dirty="0"/>
              <a:t>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55386" y="5913097"/>
            <a:ext cx="6683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172 783 829</a:t>
            </a:r>
            <a:endParaRPr lang="lv-LV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102547" y="2420888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672035"/>
              </p:ext>
            </p:extLst>
          </p:nvPr>
        </p:nvGraphicFramePr>
        <p:xfrm>
          <a:off x="173674" y="1569407"/>
          <a:ext cx="8820150" cy="4471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44208" y="1747531"/>
            <a:ext cx="2771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172,8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</p:spTree>
    <p:extLst>
      <p:ext uri="{BB962C8B-B14F-4D97-AF65-F5344CB8AC3E}">
        <p14:creationId xmlns:p14="http://schemas.microsoft.com/office/powerpoint/2010/main" val="9561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12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5084" y="885283"/>
            <a:ext cx="6378116" cy="432000"/>
          </a:xfrm>
        </p:spPr>
        <p:txBody>
          <a:bodyPr>
            <a:noAutofit/>
          </a:bodyPr>
          <a:lstStyle/>
          <a:p>
            <a:r>
              <a:rPr lang="lv-LV" sz="2000" dirty="0" smtClean="0">
                <a:solidFill>
                  <a:srgbClr val="00B050"/>
                </a:solidFill>
              </a:rPr>
              <a:t>Mazo </a:t>
            </a:r>
            <a:r>
              <a:rPr lang="lv-LV" sz="2000" dirty="0">
                <a:solidFill>
                  <a:srgbClr val="00B050"/>
                </a:solidFill>
              </a:rPr>
              <a:t>un vidējo komersantu </a:t>
            </a:r>
            <a:r>
              <a:rPr lang="lv-LV" sz="2000" dirty="0" smtClean="0">
                <a:solidFill>
                  <a:srgbClr val="00B050"/>
                </a:solidFill>
              </a:rPr>
              <a:t>konkurētspēja,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1800" dirty="0"/>
              <a:t>milj. </a:t>
            </a:r>
            <a:r>
              <a:rPr lang="lv-LV" sz="1800" i="1" dirty="0" smtClean="0"/>
              <a:t>euro,</a:t>
            </a:r>
            <a:r>
              <a:rPr lang="lv-LV" sz="1800" dirty="0" smtClean="0"/>
              <a:t>% </a:t>
            </a:r>
            <a:r>
              <a:rPr lang="lv-LV" sz="1800" dirty="0"/>
              <a:t>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45816" y="6076353"/>
            <a:ext cx="7776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314 254 657 un pieejamais </a:t>
            </a:r>
            <a:r>
              <a:rPr lang="lv-LV" sz="1400" dirty="0"/>
              <a:t>«virssaistību» </a:t>
            </a:r>
            <a:r>
              <a:rPr lang="lv-LV" sz="1400" dirty="0" smtClean="0"/>
              <a:t>apjoms: 5 202 550</a:t>
            </a:r>
            <a:endParaRPr lang="lv-LV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6695" y="2178343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848579"/>
              </p:ext>
            </p:extLst>
          </p:nvPr>
        </p:nvGraphicFramePr>
        <p:xfrm>
          <a:off x="292646" y="1565265"/>
          <a:ext cx="8696325" cy="454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15844" y="156526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Kopā: 319,5 milj. </a:t>
            </a:r>
            <a:r>
              <a:rPr lang="lv-LV" i="1" dirty="0" smtClean="0"/>
              <a:t>euro*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6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13</a:t>
            </a:fld>
            <a:endParaRPr lang="lv-LV"/>
          </a:p>
        </p:txBody>
      </p:sp>
      <p:sp>
        <p:nvSpPr>
          <p:cNvPr id="10" name="TextBox 9"/>
          <p:cNvSpPr txBox="1"/>
          <p:nvPr/>
        </p:nvSpPr>
        <p:spPr>
          <a:xfrm>
            <a:off x="640051" y="5966839"/>
            <a:ext cx="8028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480 610 521 un pieejamais «virssaistību» apjoms: 15 602 736</a:t>
            </a:r>
            <a:endParaRPr lang="lv-LV" sz="1400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5672" y="823107"/>
            <a:ext cx="7524328" cy="480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lv-LV" sz="2400" dirty="0" smtClean="0">
                <a:solidFill>
                  <a:srgbClr val="00B050"/>
                </a:solidFill>
              </a:rPr>
              <a:t>Energoefektivitāte, </a:t>
            </a:r>
            <a:endParaRPr lang="lv-LV" sz="2400" dirty="0">
              <a:solidFill>
                <a:srgbClr val="00B050"/>
              </a:solidFill>
            </a:endParaRPr>
          </a:p>
          <a:p>
            <a:r>
              <a:rPr lang="lv-LV" sz="1800" dirty="0"/>
              <a:t>milj. </a:t>
            </a:r>
            <a:r>
              <a:rPr lang="lv-LV" sz="1800" i="1" dirty="0" smtClean="0"/>
              <a:t>euro, </a:t>
            </a:r>
            <a:r>
              <a:rPr lang="lv-LV" sz="1800" dirty="0" smtClean="0"/>
              <a:t>% </a:t>
            </a:r>
            <a:r>
              <a:rPr lang="lv-LV" sz="1800" dirty="0"/>
              <a:t>no pieejamā ES fondu </a:t>
            </a:r>
            <a:r>
              <a:rPr lang="lv-LV" sz="1800" dirty="0" smtClean="0"/>
              <a:t>finansējuma</a:t>
            </a:r>
          </a:p>
          <a:p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1844824"/>
            <a:ext cx="3260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496,2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64288" y="2337267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850441"/>
              </p:ext>
            </p:extLst>
          </p:nvPr>
        </p:nvGraphicFramePr>
        <p:xfrm>
          <a:off x="285750" y="1550193"/>
          <a:ext cx="8858250" cy="454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31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14</a:t>
            </a:fld>
            <a:endParaRPr lang="lv-LV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509" y="891855"/>
            <a:ext cx="6875784" cy="668508"/>
          </a:xfrm>
        </p:spPr>
        <p:txBody>
          <a:bodyPr>
            <a:normAutofit fontScale="90000"/>
          </a:bodyPr>
          <a:lstStyle/>
          <a:p>
            <a:r>
              <a:rPr lang="lv-LV" sz="2700" dirty="0" smtClean="0">
                <a:solidFill>
                  <a:srgbClr val="00B050"/>
                </a:solidFill>
              </a:rPr>
              <a:t>Vide un teritoriālā attīstība,</a:t>
            </a:r>
            <a:r>
              <a:rPr lang="lv-LV" sz="1800" dirty="0" smtClean="0">
                <a:solidFill>
                  <a:srgbClr val="00B050"/>
                </a:solidFill>
              </a:rPr>
              <a:t/>
            </a:r>
            <a:br>
              <a:rPr lang="lv-LV" sz="1800" dirty="0" smtClean="0">
                <a:solidFill>
                  <a:srgbClr val="00B050"/>
                </a:solidFill>
              </a:rPr>
            </a:br>
            <a:r>
              <a:rPr lang="lv-LV" sz="2000" dirty="0" smtClean="0">
                <a:solidFill>
                  <a:srgbClr val="00B050"/>
                </a:solidFill>
              </a:rPr>
              <a:t> </a:t>
            </a:r>
            <a:r>
              <a:rPr lang="lv-LV" sz="2000" dirty="0" smtClean="0"/>
              <a:t>milj</a:t>
            </a:r>
            <a:r>
              <a:rPr lang="lv-LV" sz="2000" dirty="0"/>
              <a:t>. </a:t>
            </a:r>
            <a:r>
              <a:rPr lang="lv-LV" sz="2000" i="1" dirty="0"/>
              <a:t>euro, </a:t>
            </a:r>
            <a:r>
              <a:rPr lang="lv-LV" sz="2000" dirty="0"/>
              <a:t>% no pieejamā ES fondu </a:t>
            </a:r>
            <a:r>
              <a:rPr lang="lv-LV" sz="2000" dirty="0" smtClean="0"/>
              <a:t>finansējuma</a:t>
            </a:r>
            <a:br>
              <a:rPr lang="lv-LV" sz="2000" dirty="0" smtClean="0"/>
            </a:br>
            <a:r>
              <a:rPr lang="lv-LV" sz="18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800" b="0" i="1" dirty="0"/>
              <a:t> </a:t>
            </a:r>
            <a:r>
              <a:rPr lang="lv-LV" sz="18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800" b="0" i="1" dirty="0"/>
              <a:t> </a:t>
            </a:r>
            <a:r>
              <a:rPr lang="lv-LV" sz="18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r>
              <a:rPr lang="lv-LV" sz="2000" dirty="0" smtClean="0"/>
              <a:t/>
            </a:r>
            <a:br>
              <a:rPr lang="lv-LV" sz="2000" dirty="0" smtClean="0"/>
            </a:br>
            <a:endParaRPr lang="lv-LV" sz="20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6048573"/>
            <a:ext cx="807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623 055 437 un pieejamais «</a:t>
            </a:r>
            <a:r>
              <a:rPr lang="lv-LV" sz="1400" dirty="0"/>
              <a:t>virssaistību</a:t>
            </a:r>
            <a:r>
              <a:rPr lang="lv-LV" sz="1400" dirty="0" smtClean="0"/>
              <a:t>» apjoms: 41 368 368</a:t>
            </a:r>
            <a:endParaRPr lang="lv-LV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00022" y="2299026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219765" y="1615506"/>
          <a:ext cx="8719531" cy="458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35112" y="1637307"/>
            <a:ext cx="2925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664,4 milj. </a:t>
            </a:r>
            <a:r>
              <a:rPr lang="lv-LV" sz="1600" i="1" dirty="0"/>
              <a:t>e</a:t>
            </a:r>
            <a:r>
              <a:rPr lang="lv-LV" sz="1600" i="1" dirty="0" smtClean="0"/>
              <a:t>uro*</a:t>
            </a:r>
            <a:endParaRPr lang="lv-LV" sz="160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7005416" y="2635386"/>
            <a:ext cx="2088232" cy="1009637"/>
          </a:xfrm>
          <a:prstGeom prst="wedgeRoundRectCallout">
            <a:avLst>
              <a:gd name="adj1" fmla="val -49434"/>
              <a:gd name="adj2" fmla="val 17903"/>
              <a:gd name="adj3" fmla="val 1666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>
                <a:solidFill>
                  <a:schemeClr val="tx1"/>
                </a:solidFill>
              </a:rPr>
              <a:t>Samazinājums – teritoriju </a:t>
            </a:r>
            <a:r>
              <a:rPr lang="lv-LV" sz="1200" dirty="0" err="1" smtClean="0">
                <a:solidFill>
                  <a:schemeClr val="tx1"/>
                </a:solidFill>
              </a:rPr>
              <a:t>revitalizācijā</a:t>
            </a:r>
            <a:r>
              <a:rPr lang="lv-LV" sz="1200" dirty="0" smtClean="0">
                <a:solidFill>
                  <a:schemeClr val="tx1"/>
                </a:solidFill>
              </a:rPr>
              <a:t> (t.sk. ietekme uz maksājumiem) un ūdensapgādē</a:t>
            </a:r>
            <a:endParaRPr lang="lv-LV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6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15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860198"/>
            <a:ext cx="6926110" cy="432000"/>
          </a:xfrm>
        </p:spPr>
        <p:txBody>
          <a:bodyPr>
            <a:noAutofit/>
          </a:bodyPr>
          <a:lstStyle/>
          <a:p>
            <a:r>
              <a:rPr lang="lv-LV" sz="2400" dirty="0" smtClean="0">
                <a:solidFill>
                  <a:srgbClr val="00B050"/>
                </a:solidFill>
              </a:rPr>
              <a:t>Transports, 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1800" dirty="0"/>
              <a:t>milj. </a:t>
            </a:r>
            <a:r>
              <a:rPr lang="lv-LV" sz="1800" i="1" dirty="0"/>
              <a:t>euro, </a:t>
            </a:r>
            <a:r>
              <a:rPr lang="lv-LV" sz="1800" dirty="0"/>
              <a:t>% 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97840" y="6174928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1 159 771 858</a:t>
            </a:r>
            <a:endParaRPr lang="lv-LV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987780" y="2348880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4517" y="1606298"/>
            <a:ext cx="2925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1 159,8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79512" y="1686172"/>
          <a:ext cx="8640961" cy="4615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Up Arrow 10"/>
          <p:cNvSpPr/>
          <p:nvPr/>
        </p:nvSpPr>
        <p:spPr>
          <a:xfrm>
            <a:off x="5856338" y="2502768"/>
            <a:ext cx="997769" cy="45294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200" b="1" dirty="0" smtClean="0">
                <a:solidFill>
                  <a:schemeClr val="tx1"/>
                </a:solidFill>
              </a:rPr>
              <a:t>887</a:t>
            </a:r>
            <a:endParaRPr lang="lv-LV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0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16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0050" y="853337"/>
            <a:ext cx="6732240" cy="504056"/>
          </a:xfrm>
        </p:spPr>
        <p:txBody>
          <a:bodyPr>
            <a:noAutofit/>
          </a:bodyPr>
          <a:lstStyle/>
          <a:p>
            <a:r>
              <a:rPr lang="lv-LV" sz="2400" dirty="0" smtClean="0">
                <a:solidFill>
                  <a:srgbClr val="00B050"/>
                </a:solidFill>
              </a:rPr>
              <a:t>Nodarbinātība, 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1800" dirty="0" smtClean="0"/>
              <a:t>milj</a:t>
            </a:r>
            <a:r>
              <a:rPr lang="lv-LV" sz="1800" dirty="0"/>
              <a:t>. </a:t>
            </a:r>
            <a:r>
              <a:rPr lang="lv-LV" sz="1800" i="1" dirty="0"/>
              <a:t>euro, </a:t>
            </a:r>
            <a:r>
              <a:rPr lang="lv-LV" sz="1800" dirty="0"/>
              <a:t>% 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76511" y="6014638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170 169 618</a:t>
            </a:r>
            <a:endParaRPr lang="lv-LV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516217" y="156127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170,2 milj. </a:t>
            </a:r>
            <a:r>
              <a:rPr lang="lv-LV" sz="1600" i="1" dirty="0"/>
              <a:t>e</a:t>
            </a:r>
            <a:r>
              <a:rPr lang="lv-LV" sz="1600" i="1" dirty="0" smtClean="0"/>
              <a:t>uro*</a:t>
            </a:r>
            <a:endParaRPr lang="lv-LV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193461" y="2125348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200050" y="1670148"/>
          <a:ext cx="8705850" cy="4498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5670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17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6212" y="834892"/>
            <a:ext cx="6732240" cy="432048"/>
          </a:xfrm>
        </p:spPr>
        <p:txBody>
          <a:bodyPr>
            <a:noAutofit/>
          </a:bodyPr>
          <a:lstStyle/>
          <a:p>
            <a:r>
              <a:rPr lang="lv-LV" sz="2400" dirty="0" smtClean="0">
                <a:solidFill>
                  <a:srgbClr val="00B050"/>
                </a:solidFill>
              </a:rPr>
              <a:t>Izglītība,</a:t>
            </a:r>
            <a:br>
              <a:rPr lang="lv-LV" sz="2400" dirty="0" smtClean="0">
                <a:solidFill>
                  <a:srgbClr val="00B050"/>
                </a:solidFill>
              </a:rPr>
            </a:br>
            <a:r>
              <a:rPr lang="lv-LV" sz="2400" dirty="0" smtClean="0">
                <a:solidFill>
                  <a:srgbClr val="00B050"/>
                </a:solidFill>
              </a:rPr>
              <a:t> </a:t>
            </a:r>
            <a:r>
              <a:rPr lang="lv-LV" sz="1800" dirty="0" smtClean="0"/>
              <a:t>milj</a:t>
            </a:r>
            <a:r>
              <a:rPr lang="lv-LV" sz="1800" dirty="0"/>
              <a:t>. </a:t>
            </a:r>
            <a:r>
              <a:rPr lang="lv-LV" sz="1800" i="1" dirty="0"/>
              <a:t>euro, </a:t>
            </a:r>
            <a:r>
              <a:rPr lang="lv-LV" sz="1800" dirty="0"/>
              <a:t>% 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5845037"/>
            <a:ext cx="807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510 213 088 un pieejamais «virssaistību» apjoms: 4 095 434</a:t>
            </a:r>
            <a:endParaRPr lang="lv-LV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157102" y="1772816"/>
            <a:ext cx="2925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514,3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236296" y="2419147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76212" y="1550193"/>
          <a:ext cx="8791576" cy="4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Down Arrow 10"/>
          <p:cNvSpPr/>
          <p:nvPr/>
        </p:nvSpPr>
        <p:spPr>
          <a:xfrm>
            <a:off x="5868144" y="2257332"/>
            <a:ext cx="905135" cy="36274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344</a:t>
            </a:r>
            <a:endParaRPr lang="lv-LV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524328" y="3867240"/>
            <a:ext cx="905135" cy="362745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25</a:t>
            </a:r>
            <a:endParaRPr lang="lv-LV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987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18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809395"/>
            <a:ext cx="6912768" cy="664771"/>
          </a:xfrm>
        </p:spPr>
        <p:txBody>
          <a:bodyPr>
            <a:noAutofit/>
          </a:bodyPr>
          <a:lstStyle/>
          <a:p>
            <a:r>
              <a:rPr lang="lv-LV" sz="2400" dirty="0" smtClean="0">
                <a:solidFill>
                  <a:srgbClr val="00B050"/>
                </a:solidFill>
              </a:rPr>
              <a:t>Sociālā iekļaušana, </a:t>
            </a:r>
            <a:r>
              <a:rPr lang="lv-LV" sz="2400" dirty="0">
                <a:solidFill>
                  <a:srgbClr val="00B050"/>
                </a:solidFill>
              </a:rPr>
              <a:t/>
            </a:r>
            <a:br>
              <a:rPr lang="lv-LV" sz="2400" dirty="0">
                <a:solidFill>
                  <a:srgbClr val="00B050"/>
                </a:solidFill>
              </a:rPr>
            </a:br>
            <a:r>
              <a:rPr lang="lv-LV" sz="1800" dirty="0"/>
              <a:t>milj. </a:t>
            </a:r>
            <a:r>
              <a:rPr lang="lv-LV" sz="1800" i="1" dirty="0"/>
              <a:t>euro, </a:t>
            </a:r>
            <a:r>
              <a:rPr lang="lv-LV" sz="1800" dirty="0"/>
              <a:t>% no pieejamā ES fondu </a:t>
            </a:r>
            <a:r>
              <a:rPr lang="lv-LV" sz="1800" dirty="0" smtClean="0"/>
              <a:t>finansējuma</a:t>
            </a:r>
            <a:br>
              <a:rPr lang="lv-LV" sz="1800" dirty="0" smtClean="0"/>
            </a:b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Bultiņas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▲</a:t>
            </a:r>
            <a:r>
              <a:rPr lang="lv-LV" sz="16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</a:t>
            </a:r>
            <a:endParaRPr lang="lv-LV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5943490"/>
            <a:ext cx="4900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/>
              <a:t>*Pieejamais ES fondu finansējums: 418 538 197</a:t>
            </a:r>
            <a:endParaRPr lang="lv-LV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0490" y="2208250"/>
            <a:ext cx="16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 smtClean="0">
                <a:solidFill>
                  <a:srgbClr val="C0504D"/>
                </a:solidFill>
              </a:rPr>
              <a:t>Līdz 2023.gadam</a:t>
            </a:r>
            <a:endParaRPr lang="lv-LV" sz="1400" i="1" dirty="0" smtClean="0">
              <a:solidFill>
                <a:srgbClr val="C0504D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179512" y="1663173"/>
          <a:ext cx="8784976" cy="439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218205" y="1690937"/>
            <a:ext cx="2925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 smtClean="0"/>
              <a:t>Kopā: 418,5 milj. </a:t>
            </a:r>
            <a:r>
              <a:rPr lang="lv-LV" sz="1600" i="1" dirty="0" smtClean="0"/>
              <a:t>euro*</a:t>
            </a:r>
            <a:endParaRPr lang="lv-LV" sz="1600" dirty="0"/>
          </a:p>
        </p:txBody>
      </p:sp>
      <p:sp>
        <p:nvSpPr>
          <p:cNvPr id="12" name="Up Arrow 11"/>
          <p:cNvSpPr/>
          <p:nvPr/>
        </p:nvSpPr>
        <p:spPr>
          <a:xfrm>
            <a:off x="5868144" y="2029491"/>
            <a:ext cx="997769" cy="45294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200" b="1" dirty="0" smtClean="0">
                <a:solidFill>
                  <a:schemeClr val="tx1"/>
                </a:solidFill>
              </a:rPr>
              <a:t>331</a:t>
            </a:r>
            <a:endParaRPr lang="lv-LV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19</a:t>
            </a:fld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1496691"/>
            <a:ext cx="8229600" cy="4857403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lv-LV" sz="3200" b="1" dirty="0" smtClean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lv-LV" alt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Snieguma </a:t>
            </a:r>
            <a:r>
              <a:rPr lang="lv-LV" altLang="lv-LV" sz="3200" b="1" dirty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ietvara finanšu un ieviešanas </a:t>
            </a:r>
            <a:r>
              <a:rPr lang="lv-LV" alt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rādītāji &amp;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lv-LV" alt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2017.gada jūlijā vadošās iestādes aktualizētās operatīvās prognozes</a:t>
            </a: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5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</a:t>
            </a:fld>
            <a:endParaRPr lang="lv-LV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71835" y="332656"/>
            <a:ext cx="6493776" cy="11041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lv-LV" sz="2000" b="0" dirty="0" smtClean="0">
                <a:solidFill>
                  <a:srgbClr val="00B050"/>
                </a:solidFill>
              </a:rPr>
              <a:t>Intensīvs projektu </a:t>
            </a:r>
            <a:r>
              <a:rPr lang="lv-LV" sz="2000" b="0" dirty="0">
                <a:solidFill>
                  <a:srgbClr val="00B050"/>
                </a:solidFill>
              </a:rPr>
              <a:t>atlašu </a:t>
            </a:r>
            <a:r>
              <a:rPr lang="lv-LV" sz="2000" b="0" dirty="0" smtClean="0">
                <a:solidFill>
                  <a:srgbClr val="00B050"/>
                </a:solidFill>
              </a:rPr>
              <a:t>un projektu uzsākšanas posms </a:t>
            </a:r>
            <a:endParaRPr lang="lv-LV" sz="2000" b="0" dirty="0">
              <a:solidFill>
                <a:srgbClr val="00B050"/>
              </a:solidFill>
            </a:endParaRPr>
          </a:p>
          <a:p>
            <a:r>
              <a:rPr lang="lv-LV" sz="1600" b="0" dirty="0" smtClean="0">
                <a:effectLst/>
                <a:cs typeface="Times New Roman" panose="02020603050405020304" pitchFamily="18" charset="0"/>
              </a:rPr>
              <a:t>Statuss </a:t>
            </a:r>
            <a:r>
              <a:rPr lang="lv-LV" sz="1600" b="0" dirty="0">
                <a:effectLst/>
                <a:cs typeface="Times New Roman" panose="02020603050405020304" pitchFamily="18" charset="0"/>
              </a:rPr>
              <a:t>līdz </a:t>
            </a:r>
            <a:r>
              <a:rPr lang="lv-LV" sz="1600" dirty="0" smtClean="0">
                <a:effectLst/>
                <a:cs typeface="Times New Roman" panose="02020603050405020304" pitchFamily="18" charset="0"/>
              </a:rPr>
              <a:t>01.07.2017., </a:t>
            </a:r>
            <a:r>
              <a:rPr lang="lv-LV" sz="1600" b="0" dirty="0">
                <a:effectLst/>
                <a:cs typeface="Times New Roman" panose="02020603050405020304" pitchFamily="18" charset="0"/>
              </a:rPr>
              <a:t>milj. </a:t>
            </a:r>
            <a:r>
              <a:rPr lang="lv-LV" sz="1600" b="0" i="1" dirty="0">
                <a:effectLst/>
                <a:cs typeface="Times New Roman" panose="02020603050405020304" pitchFamily="18" charset="0"/>
              </a:rPr>
              <a:t>euro</a:t>
            </a:r>
            <a:r>
              <a:rPr lang="lv-LV" sz="1600" b="0" dirty="0">
                <a:effectLst/>
                <a:cs typeface="Times New Roman" panose="02020603050405020304" pitchFamily="18" charset="0"/>
              </a:rPr>
              <a:t>, % no ES fondu finansējuma, </a:t>
            </a:r>
            <a:endParaRPr lang="lv-LV" sz="1600" b="0" dirty="0" smtClean="0">
              <a:effectLst/>
              <a:cs typeface="Times New Roman" panose="02020603050405020304" pitchFamily="18" charset="0"/>
            </a:endParaRPr>
          </a:p>
          <a:p>
            <a:r>
              <a:rPr lang="lv-LV" sz="1600" b="0" dirty="0" smtClean="0">
                <a:effectLst/>
                <a:cs typeface="Times New Roman" panose="02020603050405020304" pitchFamily="18" charset="0"/>
              </a:rPr>
              <a:t>progress % pret </a:t>
            </a:r>
            <a:r>
              <a:rPr lang="lv-LV" sz="1600" dirty="0" smtClean="0">
                <a:effectLst/>
                <a:cs typeface="Times New Roman" panose="02020603050405020304" pitchFamily="18" charset="0"/>
              </a:rPr>
              <a:t>01.01.2017.</a:t>
            </a:r>
            <a:endParaRPr lang="lv-LV" sz="1600" b="0" dirty="0" smtClean="0">
              <a:effectLst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491258"/>
              </p:ext>
            </p:extLst>
          </p:nvPr>
        </p:nvGraphicFramePr>
        <p:xfrm>
          <a:off x="72480" y="1268760"/>
          <a:ext cx="8820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299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20</a:t>
            </a:fld>
            <a:endParaRPr lang="lv-LV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24745"/>
            <a:ext cx="8154598" cy="460851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1.PV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2 rādītāji nesasniedz 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nesasniedz 75% vai arī 2 rādītāji nesasniedz 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8588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21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2.PV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2 rādītāji nesasniedz 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nesasniedz 75% vai arī 2 rādītāji nesasniedz 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603" y="1052736"/>
            <a:ext cx="7933791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22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3.PV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</a:t>
            </a:r>
            <a:r>
              <a:rPr lang="lv-LV" sz="1200" dirty="0" smtClean="0"/>
              <a:t>1 rādītājs nesasniedz </a:t>
            </a:r>
            <a:r>
              <a:rPr lang="lv-LV" sz="1200" dirty="0"/>
              <a:t>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</a:t>
            </a:r>
            <a:r>
              <a:rPr lang="lv-LV" sz="1200" dirty="0" smtClean="0"/>
              <a:t>nesasniedz </a:t>
            </a:r>
            <a:r>
              <a:rPr lang="lv-LV" sz="1200" dirty="0"/>
              <a:t>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51476"/>
            <a:ext cx="8003232" cy="47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23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4.PV – minimāls risks ERAF finanšu rādītājā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2 rādītāji nesasniedz 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nesasniedz 75% vai arī 2 rādītāji nesasniedz 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24" y="1104486"/>
            <a:ext cx="8229600" cy="46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24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69776" y="5595645"/>
            <a:ext cx="8154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EK </a:t>
            </a:r>
            <a:r>
              <a:rPr lang="lv-LV" sz="1200" b="1" dirty="0"/>
              <a:t>ERAF</a:t>
            </a:r>
            <a:r>
              <a:rPr lang="lv-LV" sz="1200" dirty="0"/>
              <a:t> nosacījumi: </a:t>
            </a:r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2 rādītāji nesasniedz 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nesasniedz 75% vai arī 2 rādītāji nesasniedz 85% </a:t>
            </a:r>
            <a:r>
              <a:rPr lang="lv-LV" sz="1200" dirty="0" smtClean="0"/>
              <a:t>no noteiktā mērķa.</a:t>
            </a:r>
          </a:p>
          <a:p>
            <a:r>
              <a:rPr lang="lv-LV" sz="1200" dirty="0"/>
              <a:t>EK </a:t>
            </a:r>
            <a:r>
              <a:rPr lang="lv-LV" sz="1200" b="1" dirty="0" smtClean="0"/>
              <a:t>KF</a:t>
            </a:r>
            <a:r>
              <a:rPr lang="lv-LV" sz="1200" dirty="0" smtClean="0"/>
              <a:t> nosacījumi: Starpposmu </a:t>
            </a:r>
            <a:r>
              <a:rPr lang="lv-LV" sz="1200" dirty="0"/>
              <a:t>maksājumu apturēšana, ja </a:t>
            </a:r>
            <a:r>
              <a:rPr lang="lv-LV" sz="1200" dirty="0" smtClean="0"/>
              <a:t>vismaz 1 rādītās </a:t>
            </a:r>
            <a:r>
              <a:rPr lang="lv-LV" sz="1200" dirty="0"/>
              <a:t>nesasniedz 65 % no noteiktā mērķa;</a:t>
            </a:r>
          </a:p>
          <a:p>
            <a:r>
              <a:rPr lang="lv-LV" sz="1200" dirty="0"/>
              <a:t>Snieguma rezerves pārdale, ja vismaz 1 rādītājs nesasniedz </a:t>
            </a:r>
            <a:r>
              <a:rPr lang="lv-LV" sz="1200" dirty="0" smtClean="0"/>
              <a:t>85</a:t>
            </a:r>
            <a:r>
              <a:rPr lang="lv-LV" sz="1200" dirty="0"/>
              <a:t>% </a:t>
            </a:r>
            <a:r>
              <a:rPr lang="lv-LV" sz="1200" dirty="0" smtClean="0"/>
              <a:t>no </a:t>
            </a:r>
            <a:r>
              <a:rPr lang="lv-LV" sz="1200" dirty="0"/>
              <a:t>noteiktā mērķa</a:t>
            </a:r>
            <a:r>
              <a:rPr lang="lv-LV" sz="1200" dirty="0" smtClean="0"/>
              <a:t>.</a:t>
            </a:r>
            <a:endParaRPr lang="lv-LV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91" y="1059141"/>
            <a:ext cx="8105831" cy="4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8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25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6.PV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2 rādītāji nesasniedz 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nesasniedz 75% vai arī 2 rādītāji nesasniedz 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58" y="1628800"/>
            <a:ext cx="8173641" cy="41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1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26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7.PV – nav identificēts nozīmīgs risks</a:t>
            </a:r>
            <a:endParaRPr lang="lv-LV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5577621"/>
            <a:ext cx="8154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</a:t>
            </a:r>
            <a:r>
              <a:rPr lang="lv-LV" sz="1200" dirty="0" smtClean="0"/>
              <a:t>1 rādītājs nesasniedz </a:t>
            </a:r>
            <a:r>
              <a:rPr lang="lv-LV" sz="1200" dirty="0"/>
              <a:t>65 % 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1 rādītājs </a:t>
            </a:r>
            <a:r>
              <a:rPr lang="lv-LV" sz="1200" dirty="0" smtClean="0"/>
              <a:t>nesasniedz </a:t>
            </a:r>
            <a:r>
              <a:rPr lang="lv-LV" sz="1200" dirty="0"/>
              <a:t>85% </a:t>
            </a:r>
            <a:r>
              <a:rPr lang="lv-LV" sz="1200" dirty="0" smtClean="0"/>
              <a:t>no noteiktā mērķa.</a:t>
            </a:r>
          </a:p>
          <a:p>
            <a:r>
              <a:rPr lang="lv-LV" sz="1200" dirty="0" smtClean="0"/>
              <a:t>JNI pēc EK nosacījumiem nevar zaudēt snieguma rezervi.</a:t>
            </a:r>
            <a:endParaRPr lang="lv-LV" sz="1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68760"/>
            <a:ext cx="82296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27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1800" dirty="0" smtClean="0"/>
              <a:t>8.PV – augsti riski gan </a:t>
            </a:r>
            <a:r>
              <a:rPr lang="lv-LV" sz="1800" dirty="0" smtClean="0">
                <a:solidFill>
                  <a:srgbClr val="FF0000"/>
                </a:solidFill>
              </a:rPr>
              <a:t>ERAF</a:t>
            </a:r>
            <a:r>
              <a:rPr lang="lv-LV" sz="1800" dirty="0" smtClean="0"/>
              <a:t>, gan </a:t>
            </a:r>
            <a:r>
              <a:rPr lang="lv-LV" sz="1800" dirty="0" smtClean="0">
                <a:solidFill>
                  <a:srgbClr val="FF0000"/>
                </a:solidFill>
              </a:rPr>
              <a:t>ESF</a:t>
            </a:r>
            <a:r>
              <a:rPr lang="lv-LV" sz="1800" dirty="0" smtClean="0"/>
              <a:t>. Pieņemot DP groz. rādītāji izpilda mērķus vai nedaudz zem 100%</a:t>
            </a:r>
            <a:endParaRPr lang="lv-LV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687307"/>
            <a:ext cx="8154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EK </a:t>
            </a:r>
            <a:r>
              <a:rPr lang="lv-LV" sz="1200" b="1" dirty="0" smtClean="0"/>
              <a:t>ERAF</a:t>
            </a:r>
            <a:r>
              <a:rPr lang="lv-LV" sz="1200" dirty="0" smtClean="0"/>
              <a:t> </a:t>
            </a:r>
            <a:r>
              <a:rPr lang="lv-LV" sz="1200" dirty="0"/>
              <a:t>nosacījumi: Starpposmu maksājumu apturēšana, ja vismaz </a:t>
            </a:r>
            <a:r>
              <a:rPr lang="lv-LV" sz="1200" dirty="0">
                <a:solidFill>
                  <a:srgbClr val="FF0000"/>
                </a:solidFill>
              </a:rPr>
              <a:t>1 </a:t>
            </a:r>
            <a:r>
              <a:rPr lang="lv-LV" sz="1200" dirty="0" smtClean="0">
                <a:solidFill>
                  <a:srgbClr val="FF0000"/>
                </a:solidFill>
              </a:rPr>
              <a:t>rādītājs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65 % </a:t>
            </a:r>
            <a:r>
              <a:rPr lang="lv-LV" sz="1200" dirty="0"/>
              <a:t>no noteiktā mērķa;</a:t>
            </a:r>
          </a:p>
          <a:p>
            <a:r>
              <a:rPr lang="lv-LV" sz="1200" dirty="0"/>
              <a:t>Snieguma rezerves pārdale, ja vismaz </a:t>
            </a:r>
            <a:r>
              <a:rPr lang="lv-LV" sz="1200" dirty="0">
                <a:solidFill>
                  <a:srgbClr val="FF0000"/>
                </a:solidFill>
              </a:rPr>
              <a:t>1 rādītājs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85</a:t>
            </a:r>
            <a:r>
              <a:rPr lang="lv-LV" sz="1200" dirty="0"/>
              <a:t>% no noteiktā mērķa.</a:t>
            </a:r>
          </a:p>
          <a:p>
            <a:r>
              <a:rPr lang="lv-LV" sz="1200" dirty="0" smtClean="0"/>
              <a:t>EK </a:t>
            </a:r>
            <a:r>
              <a:rPr lang="lv-LV" sz="1200" b="1" dirty="0" smtClean="0"/>
              <a:t>ESF</a:t>
            </a:r>
            <a:r>
              <a:rPr lang="lv-LV" sz="1200" dirty="0" smtClean="0"/>
              <a:t> </a:t>
            </a:r>
            <a:r>
              <a:rPr lang="lv-LV" sz="1200" dirty="0"/>
              <a:t>nosacījumi: Starpposmu maksājumu apturēšana, ja vismaz </a:t>
            </a:r>
            <a:r>
              <a:rPr lang="lv-LV" sz="1200" dirty="0">
                <a:solidFill>
                  <a:srgbClr val="FF0000"/>
                </a:solidFill>
              </a:rPr>
              <a:t>2 rādītāji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65 % </a:t>
            </a:r>
            <a:r>
              <a:rPr lang="lv-LV" sz="1200" dirty="0"/>
              <a:t>no noteiktā mērķa;</a:t>
            </a:r>
          </a:p>
          <a:p>
            <a:r>
              <a:rPr lang="lv-LV" sz="1200" dirty="0"/>
              <a:t>Snieguma rezerves pārdale, ja vismaz </a:t>
            </a:r>
            <a:r>
              <a:rPr lang="lv-LV" sz="1200" dirty="0">
                <a:solidFill>
                  <a:srgbClr val="FF0000"/>
                </a:solidFill>
              </a:rPr>
              <a:t>1 rādītājs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75% </a:t>
            </a:r>
            <a:r>
              <a:rPr lang="lv-LV" sz="1200" dirty="0"/>
              <a:t>vai arī </a:t>
            </a:r>
            <a:r>
              <a:rPr lang="lv-LV" sz="1200" dirty="0">
                <a:solidFill>
                  <a:srgbClr val="FF0000"/>
                </a:solidFill>
              </a:rPr>
              <a:t>2</a:t>
            </a:r>
            <a:r>
              <a:rPr lang="lv-LV" sz="1200" dirty="0"/>
              <a:t> rādītāji nesasniedz </a:t>
            </a:r>
            <a:r>
              <a:rPr lang="lv-LV" sz="1200" dirty="0">
                <a:solidFill>
                  <a:srgbClr val="FF0000"/>
                </a:solidFill>
              </a:rPr>
              <a:t>85%</a:t>
            </a:r>
            <a:r>
              <a:rPr lang="lv-LV" sz="1200" dirty="0"/>
              <a:t> no noteiktā mērķa</a:t>
            </a:r>
            <a:r>
              <a:rPr lang="lv-LV" sz="1200" dirty="0" smtClean="0"/>
              <a:t>.</a:t>
            </a:r>
            <a:endParaRPr lang="lv-LV" sz="1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268760"/>
            <a:ext cx="843528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28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960" y="654973"/>
            <a:ext cx="5688632" cy="432000"/>
          </a:xfrm>
        </p:spPr>
        <p:txBody>
          <a:bodyPr>
            <a:noAutofit/>
          </a:bodyPr>
          <a:lstStyle/>
          <a:p>
            <a:r>
              <a:rPr lang="lv-LV" sz="1800" dirty="0" smtClean="0"/>
              <a:t>9.PV – augsti riski. </a:t>
            </a:r>
            <a:r>
              <a:rPr lang="lv-LV" sz="1800" dirty="0" smtClean="0">
                <a:solidFill>
                  <a:srgbClr val="FF0000"/>
                </a:solidFill>
              </a:rPr>
              <a:t>Krīt</a:t>
            </a:r>
            <a:r>
              <a:rPr lang="lv-LV" sz="1800" dirty="0" smtClean="0"/>
              <a:t> </a:t>
            </a:r>
            <a:r>
              <a:rPr lang="lv-LV" sz="1800" dirty="0" smtClean="0">
                <a:solidFill>
                  <a:srgbClr val="FF0000"/>
                </a:solidFill>
              </a:rPr>
              <a:t>ERAF finanšu rādītāja </a:t>
            </a:r>
            <a:r>
              <a:rPr lang="lv-LV" sz="1800" dirty="0" smtClean="0"/>
              <a:t>izpildes prognoze. </a:t>
            </a:r>
            <a:r>
              <a:rPr lang="lv-LV" sz="1800" dirty="0" smtClean="0">
                <a:solidFill>
                  <a:srgbClr val="FF0000"/>
                </a:solidFill>
              </a:rPr>
              <a:t>ESF finanšu rādītājs </a:t>
            </a:r>
            <a:r>
              <a:rPr lang="lv-LV" sz="1800" dirty="0" smtClean="0"/>
              <a:t>izpildās tikai par </a:t>
            </a:r>
            <a:r>
              <a:rPr lang="lv-LV" sz="1800" dirty="0" smtClean="0">
                <a:solidFill>
                  <a:srgbClr val="FF0000"/>
                </a:solidFill>
              </a:rPr>
              <a:t>88%</a:t>
            </a:r>
            <a:r>
              <a:rPr lang="lv-LV" sz="1800" dirty="0" smtClean="0"/>
              <a:t>, ja pieņem LM DP groz.</a:t>
            </a:r>
            <a:endParaRPr lang="lv-LV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77272"/>
            <a:ext cx="815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EK nosacījumi: </a:t>
            </a:r>
          </a:p>
          <a:p>
            <a:r>
              <a:rPr lang="lv-LV" sz="1200" dirty="0" smtClean="0"/>
              <a:t>Starpposmu </a:t>
            </a:r>
            <a:r>
              <a:rPr lang="lv-LV" sz="1200" dirty="0"/>
              <a:t>maksājumu </a:t>
            </a:r>
            <a:r>
              <a:rPr lang="lv-LV" sz="1200" dirty="0" smtClean="0"/>
              <a:t>apturēšana, ja </a:t>
            </a:r>
            <a:r>
              <a:rPr lang="lv-LV" sz="1200" dirty="0"/>
              <a:t>vismaz </a:t>
            </a:r>
            <a:r>
              <a:rPr lang="lv-LV" sz="1200" dirty="0">
                <a:solidFill>
                  <a:srgbClr val="FF0000"/>
                </a:solidFill>
              </a:rPr>
              <a:t>2</a:t>
            </a:r>
            <a:r>
              <a:rPr lang="lv-LV" sz="1200" dirty="0"/>
              <a:t> </a:t>
            </a:r>
            <a:r>
              <a:rPr lang="lv-LV" sz="1200" dirty="0">
                <a:solidFill>
                  <a:srgbClr val="FF0000"/>
                </a:solidFill>
              </a:rPr>
              <a:t>rādītāji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65 % </a:t>
            </a:r>
            <a:r>
              <a:rPr lang="lv-LV" sz="1200" dirty="0"/>
              <a:t>no noteiktā </a:t>
            </a:r>
            <a:r>
              <a:rPr lang="lv-LV" sz="1200" dirty="0" smtClean="0"/>
              <a:t>mērķa;</a:t>
            </a:r>
            <a:endParaRPr lang="lv-LV" sz="1200" dirty="0"/>
          </a:p>
          <a:p>
            <a:r>
              <a:rPr lang="lv-LV" sz="1200" dirty="0"/>
              <a:t>Snieguma rezerves </a:t>
            </a:r>
            <a:r>
              <a:rPr lang="lv-LV" sz="1200" dirty="0" smtClean="0"/>
              <a:t>pārdale, </a:t>
            </a:r>
            <a:r>
              <a:rPr lang="lv-LV" sz="1200" dirty="0"/>
              <a:t>ja vismaz </a:t>
            </a:r>
            <a:r>
              <a:rPr lang="lv-LV" sz="1200" dirty="0">
                <a:solidFill>
                  <a:srgbClr val="FF0000"/>
                </a:solidFill>
              </a:rPr>
              <a:t>1 rādītājs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75%</a:t>
            </a:r>
            <a:r>
              <a:rPr lang="lv-LV" sz="1200" dirty="0"/>
              <a:t> vai arī </a:t>
            </a:r>
            <a:r>
              <a:rPr lang="lv-LV" sz="1200" dirty="0">
                <a:solidFill>
                  <a:srgbClr val="FF0000"/>
                </a:solidFill>
              </a:rPr>
              <a:t>2</a:t>
            </a:r>
            <a:r>
              <a:rPr lang="lv-LV" sz="1200" dirty="0"/>
              <a:t> </a:t>
            </a:r>
            <a:r>
              <a:rPr lang="lv-LV" sz="1200" dirty="0">
                <a:solidFill>
                  <a:srgbClr val="FF0000"/>
                </a:solidFill>
              </a:rPr>
              <a:t>rādītāji </a:t>
            </a:r>
            <a:r>
              <a:rPr lang="lv-LV" sz="1200" dirty="0"/>
              <a:t>nesasniedz </a:t>
            </a:r>
            <a:r>
              <a:rPr lang="lv-LV" sz="1200" dirty="0">
                <a:solidFill>
                  <a:srgbClr val="FF0000"/>
                </a:solidFill>
              </a:rPr>
              <a:t>85% </a:t>
            </a:r>
            <a:r>
              <a:rPr lang="lv-LV" sz="1200" dirty="0" smtClean="0"/>
              <a:t>no noteiktā mērķa.</a:t>
            </a:r>
            <a:endParaRPr lang="lv-LV" sz="1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88792"/>
            <a:ext cx="8229600" cy="4488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3284984"/>
            <a:ext cx="134342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29</a:t>
            </a:fld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lv-LV" sz="3200" b="1" dirty="0" smtClean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Papildus informācija par ES fondu naudas plūsmas plānošanu &amp;</a:t>
            </a:r>
          </a:p>
          <a:p>
            <a:pPr marL="0" indent="0" algn="ctr">
              <a:spcBef>
                <a:spcPct val="0"/>
              </a:spcBef>
              <a:buNone/>
            </a:pPr>
            <a:endParaRPr lang="lv-LV" sz="3200" b="1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lv-LV" sz="3200" b="1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 Prognožu salīdzinājums</a:t>
            </a: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6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3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421" y="334968"/>
            <a:ext cx="8136904" cy="1080120"/>
          </a:xfrm>
        </p:spPr>
        <p:txBody>
          <a:bodyPr>
            <a:noAutofit/>
          </a:bodyPr>
          <a:lstStyle/>
          <a:p>
            <a:r>
              <a:rPr lang="lv-LV" sz="1800" b="0" dirty="0"/>
              <a:t>Atlicis apstiprināt investīciju regulējumu kopā par </a:t>
            </a:r>
            <a:r>
              <a:rPr lang="lv-LV" sz="1800" dirty="0"/>
              <a:t>263 MEUR </a:t>
            </a:r>
            <a:r>
              <a:rPr lang="lv-LV" sz="1800" b="0" dirty="0"/>
              <a:t/>
            </a:r>
            <a:br>
              <a:rPr lang="lv-LV" sz="1800" b="0" dirty="0"/>
            </a:br>
            <a:r>
              <a:rPr lang="lv-LV" sz="1800" b="0" dirty="0"/>
              <a:t>(ES fondi +</a:t>
            </a:r>
            <a:r>
              <a:rPr lang="lv-LV" sz="1800" b="0" dirty="0" err="1"/>
              <a:t>virssaistības</a:t>
            </a:r>
            <a:r>
              <a:rPr lang="lv-LV" sz="1800" b="0" dirty="0"/>
              <a:t>) izglītības, uzņēmējdarbības, energoefektivitātes, vides aizsardzības, veselības un jauniešu atbalsta jomās –dati līdz </a:t>
            </a:r>
            <a:r>
              <a:rPr lang="lv-LV" sz="1800" b="0" dirty="0" smtClean="0"/>
              <a:t>18.07.2017</a:t>
            </a:r>
            <a:endParaRPr lang="lv-LV" sz="1200" b="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016016"/>
              </p:ext>
            </p:extLst>
          </p:nvPr>
        </p:nvGraphicFramePr>
        <p:xfrm>
          <a:off x="77421" y="2492896"/>
          <a:ext cx="8784977" cy="3738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7507" y="6106240"/>
            <a:ext cx="878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 smtClean="0"/>
              <a:t>*Ietver tehnisko palīdzību un pasākumus, kuru īstenošana paredzēta pēc EK </a:t>
            </a:r>
            <a:r>
              <a:rPr lang="lv-LV" sz="1200" dirty="0" err="1" smtClean="0"/>
              <a:t>izvērtējuma</a:t>
            </a:r>
            <a:r>
              <a:rPr lang="lv-LV" sz="1200" dirty="0" smtClean="0"/>
              <a:t> par snieguma rezerves piešķiršanu.</a:t>
            </a:r>
            <a:endParaRPr lang="lv-LV" sz="1200" dirty="0"/>
          </a:p>
        </p:txBody>
      </p:sp>
      <p:sp>
        <p:nvSpPr>
          <p:cNvPr id="9" name="Rectangle 8"/>
          <p:cNvSpPr/>
          <p:nvPr/>
        </p:nvSpPr>
        <p:spPr>
          <a:xfrm>
            <a:off x="509016" y="1340768"/>
            <a:ext cx="4099812" cy="14622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1400" u="sng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Kavēti par 78,4 MEUR: </a:t>
            </a:r>
          </a:p>
          <a:p>
            <a:r>
              <a:rPr lang="lv-LV" sz="1400" u="sng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IZM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:  kvalitātes monitorings (4,1 MEUR); pārvaldība augstākā izglītībā (17 </a:t>
            </a:r>
            <a:r>
              <a:rPr lang="lv-LV" sz="1400" dirty="0">
                <a:solidFill>
                  <a:schemeClr val="tx2"/>
                </a:solidFill>
                <a:cs typeface="Times New Roman" panose="02020603050405020304" pitchFamily="18" charset="0"/>
              </a:rPr>
              <a:t>MEUR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); </a:t>
            </a:r>
            <a:endParaRPr lang="lv-LV" sz="14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r>
              <a:rPr lang="lv-LV" sz="1400" u="sng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EM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: Kompetences centri (</a:t>
            </a:r>
            <a:r>
              <a:rPr lang="lv-LV" sz="1400" dirty="0">
                <a:solidFill>
                  <a:schemeClr val="tx2"/>
                </a:solidFill>
                <a:cs typeface="Times New Roman" panose="02020603050405020304" pitchFamily="18" charset="0"/>
              </a:rPr>
              <a:t>12 MEUR); 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DME ESKO (</a:t>
            </a:r>
            <a:r>
              <a:rPr lang="lv-LV" sz="1400" dirty="0">
                <a:solidFill>
                  <a:schemeClr val="tx2"/>
                </a:solidFill>
                <a:cs typeface="Times New Roman" panose="02020603050405020304" pitchFamily="18" charset="0"/>
              </a:rPr>
              <a:t>8,5 MEUR); 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valsts ēkas 2.kārta (</a:t>
            </a:r>
            <a:r>
              <a:rPr lang="lv-LV" sz="1400" dirty="0">
                <a:solidFill>
                  <a:schemeClr val="tx2"/>
                </a:solidFill>
                <a:cs typeface="Times New Roman" panose="02020603050405020304" pitchFamily="18" charset="0"/>
              </a:rPr>
              <a:t>27,6 MEUR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);</a:t>
            </a:r>
          </a:p>
          <a:p>
            <a:r>
              <a:rPr lang="lv-LV" sz="1400" u="sng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VARAM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: Atkritumu reģenerācija (9,2 </a:t>
            </a:r>
            <a:r>
              <a:rPr lang="lv-LV" sz="1400" dirty="0">
                <a:solidFill>
                  <a:schemeClr val="tx2"/>
                </a:solidFill>
                <a:cs typeface="Times New Roman" panose="02020603050405020304" pitchFamily="18" charset="0"/>
              </a:rPr>
              <a:t>MEUR</a:t>
            </a:r>
            <a:r>
              <a:rPr lang="lv-LV" sz="14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6736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7EA77-F9EB-4D3B-9C53-DA17819BC1D1}" type="datetime1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04.08.2017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64FB-6FA6-4E80-ACB1-F4B9846AA373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620688"/>
            <a:ext cx="7103141" cy="720080"/>
          </a:xfrm>
        </p:spPr>
        <p:txBody>
          <a:bodyPr>
            <a:normAutofit fontScale="90000"/>
          </a:bodyPr>
          <a:lstStyle/>
          <a:p>
            <a:r>
              <a:rPr lang="lv-LV" b="0" dirty="0" smtClean="0"/>
              <a:t>PIESARDZĪGĀ PROGNOZE atbilstoši vidēja termiņa budžeta ietvaram - finanšu plūsma joprojām droši </a:t>
            </a:r>
            <a:r>
              <a:rPr lang="lv-LV" b="0" u="sng" dirty="0" smtClean="0"/>
              <a:t>virs sarkanās līnijas </a:t>
            </a:r>
            <a:r>
              <a:rPr lang="lv-LV" b="0" dirty="0" smtClean="0"/>
              <a:t>– minimālā N+3 mērķa, lai nezaudētu piešķīrumu</a:t>
            </a:r>
            <a:endParaRPr lang="lv-LV" b="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260209"/>
              </p:ext>
            </p:extLst>
          </p:nvPr>
        </p:nvGraphicFramePr>
        <p:xfrm>
          <a:off x="0" y="1536899"/>
          <a:ext cx="90010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487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7EA77-F9EB-4D3B-9C53-DA17819BC1D1}" type="datetime1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04.08.2017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64FB-6FA6-4E80-ACB1-F4B9846AA373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671" y="548680"/>
            <a:ext cx="7572665" cy="936104"/>
          </a:xfrm>
        </p:spPr>
        <p:txBody>
          <a:bodyPr>
            <a:noAutofit/>
          </a:bodyPr>
          <a:lstStyle/>
          <a:p>
            <a:r>
              <a:rPr lang="lv-LV" sz="1800" b="0" dirty="0" smtClean="0">
                <a:solidFill>
                  <a:srgbClr val="ED7D31"/>
                </a:solidFill>
              </a:rPr>
              <a:t>OPTIMISTISKĀ PROGNOZE 2018.g. un turpmākiem gadiem</a:t>
            </a:r>
            <a:r>
              <a:rPr lang="lv-LV" sz="1800" b="0" u="sng" dirty="0" smtClean="0">
                <a:solidFill>
                  <a:srgbClr val="00B050"/>
                </a:solidFill>
              </a:rPr>
              <a:t/>
            </a:r>
            <a:br>
              <a:rPr lang="lv-LV" sz="1800" b="0" u="sng" dirty="0" smtClean="0">
                <a:solidFill>
                  <a:srgbClr val="00B050"/>
                </a:solidFill>
              </a:rPr>
            </a:br>
            <a:r>
              <a:rPr lang="lv-LV" sz="1800" b="0" u="sng" dirty="0" smtClean="0">
                <a:solidFill>
                  <a:srgbClr val="00B050"/>
                </a:solidFill>
              </a:rPr>
              <a:t>Nekoriģētās projektu īstenotāju prognozes</a:t>
            </a:r>
            <a:r>
              <a:rPr lang="lv-LV" sz="1800" b="0" dirty="0" smtClean="0"/>
              <a:t> norāda uz divkārt lielāku finansējuma izlietojumu tuvākajos divos gados, nekā prognozē Finanšu ministrija</a:t>
            </a:r>
            <a:endParaRPr lang="lv-LV" sz="1800" b="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101324"/>
              </p:ext>
            </p:extLst>
          </p:nvPr>
        </p:nvGraphicFramePr>
        <p:xfrm>
          <a:off x="133155" y="1412776"/>
          <a:ext cx="8975349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ular Callout 8"/>
          <p:cNvSpPr/>
          <p:nvPr/>
        </p:nvSpPr>
        <p:spPr>
          <a:xfrm>
            <a:off x="6300192" y="4581128"/>
            <a:ext cx="2314599" cy="1008112"/>
          </a:xfrm>
          <a:prstGeom prst="wedgeRectCallout">
            <a:avLst>
              <a:gd name="adj1" fmla="val -102523"/>
              <a:gd name="adj2" fmla="val -12404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9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7EA77-F9EB-4D3B-9C53-DA17819BC1D1}" type="datetime1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04.08.2017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64FB-6FA6-4E80-ACB1-F4B9846AA373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504" y="692696"/>
            <a:ext cx="6743101" cy="432048"/>
          </a:xfrm>
        </p:spPr>
        <p:txBody>
          <a:bodyPr>
            <a:normAutofit fontScale="90000"/>
          </a:bodyPr>
          <a:lstStyle/>
          <a:p>
            <a:r>
              <a:rPr lang="lv-LV" b="0" dirty="0" smtClean="0"/>
              <a:t>Projektu iesniedzēju prognozes paredz 2018.-2019. gados izmantot pusi jeb 2 miljardus </a:t>
            </a:r>
            <a:r>
              <a:rPr lang="lv-LV" b="0" i="1" dirty="0" smtClean="0"/>
              <a:t>euro </a:t>
            </a:r>
            <a:r>
              <a:rPr lang="lv-LV" b="0" dirty="0" smtClean="0"/>
              <a:t>no kopējās ES fondu aploksnes </a:t>
            </a:r>
            <a:br>
              <a:rPr lang="lv-LV" b="0" dirty="0" smtClean="0"/>
            </a:br>
            <a:r>
              <a:rPr lang="lv-LV" sz="1800" b="0" i="1" dirty="0" smtClean="0"/>
              <a:t>(VI – ES fondu Vadošā ietāde, FM)</a:t>
            </a:r>
            <a:endParaRPr lang="lv-LV" sz="1800" b="0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865557"/>
              </p:ext>
            </p:extLst>
          </p:nvPr>
        </p:nvGraphicFramePr>
        <p:xfrm>
          <a:off x="107504" y="1468928"/>
          <a:ext cx="4392488" cy="5019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7274586"/>
              </p:ext>
            </p:extLst>
          </p:nvPr>
        </p:nvGraphicFramePr>
        <p:xfrm>
          <a:off x="4355976" y="1412776"/>
          <a:ext cx="4536504" cy="5075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/>
          <p:cNvSpPr/>
          <p:nvPr/>
        </p:nvSpPr>
        <p:spPr>
          <a:xfrm>
            <a:off x="5545088" y="3140968"/>
            <a:ext cx="1305517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27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33</a:t>
            </a:fld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633972"/>
            <a:ext cx="8712968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000" dirty="0" smtClean="0">
                <a:solidFill>
                  <a:srgbClr val="D39001"/>
                </a:solidFill>
                <a:cs typeface="Times New Roman" panose="02020603050405020304" pitchFamily="18" charset="0"/>
              </a:rPr>
              <a:t>Vairāk informācijas</a:t>
            </a:r>
            <a:r>
              <a:rPr lang="lv-LV" sz="2000" dirty="0">
                <a:solidFill>
                  <a:srgbClr val="D39001"/>
                </a:solidFill>
                <a:cs typeface="Times New Roman" panose="02020603050405020304" pitchFamily="18" charset="0"/>
              </a:rPr>
              <a:t> </a:t>
            </a:r>
            <a:r>
              <a:rPr lang="lv-LV" sz="2000" dirty="0" smtClean="0">
                <a:cs typeface="Times New Roman" panose="02020603050405020304" pitchFamily="18" charset="0"/>
              </a:rPr>
              <a:t> </a:t>
            </a:r>
            <a:r>
              <a:rPr lang="lv-LV" dirty="0" smtClean="0">
                <a:solidFill>
                  <a:srgbClr val="4472C4"/>
                </a:solidFill>
                <a:cs typeface="Times New Roman" panose="02020603050405020304" pitchFamily="18" charset="0"/>
                <a:hlinkClick r:id="rId2"/>
              </a:rPr>
              <a:t>www.esfondi.lv</a:t>
            </a:r>
            <a:r>
              <a:rPr lang="lv-LV" dirty="0" smtClean="0">
                <a:solidFill>
                  <a:srgbClr val="4472C4"/>
                </a:solidFill>
                <a:cs typeface="Times New Roman" panose="02020603050405020304" pitchFamily="18" charset="0"/>
              </a:rPr>
              <a:t>; </a:t>
            </a:r>
            <a:r>
              <a:rPr lang="lv-LV" dirty="0" smtClean="0">
                <a:solidFill>
                  <a:srgbClr val="4472C4"/>
                </a:solidFill>
                <a:cs typeface="Times New Roman" panose="02020603050405020304" pitchFamily="18" charset="0"/>
                <a:hlinkClick r:id="rId3"/>
              </a:rPr>
              <a:t>www.fm.gov.lv</a:t>
            </a:r>
            <a:r>
              <a:rPr lang="lv-LV" dirty="0" smtClean="0">
                <a:solidFill>
                  <a:srgbClr val="4472C4"/>
                </a:solidFill>
                <a:cs typeface="Times New Roman" panose="02020603050405020304" pitchFamily="18" charset="0"/>
              </a:rPr>
              <a:t>; </a:t>
            </a:r>
            <a:r>
              <a:rPr lang="lv-LV" dirty="0" smtClean="0">
                <a:solidFill>
                  <a:srgbClr val="4472C4"/>
                </a:solidFill>
                <a:cs typeface="Times New Roman" pitchFamily="18" charset="0"/>
                <a:hlinkClick r:id="rId4"/>
              </a:rPr>
              <a:t>esfondi@fm.gov.lv</a:t>
            </a:r>
            <a:r>
              <a:rPr lang="lv-LV" dirty="0" smtClean="0">
                <a:solidFill>
                  <a:srgbClr val="4472C4"/>
                </a:solidFill>
                <a:cs typeface="Times New Roman" pitchFamily="18" charset="0"/>
              </a:rPr>
              <a:t>; </a:t>
            </a:r>
            <a:r>
              <a:rPr lang="lv-LV" dirty="0" smtClean="0">
                <a:solidFill>
                  <a:srgbClr val="4472C4"/>
                </a:solidFill>
                <a:cs typeface="Times New Roman" pitchFamily="18" charset="0"/>
                <a:hlinkClick r:id="rId5"/>
              </a:rPr>
              <a:t>www.cfla.gov.lv</a:t>
            </a:r>
            <a:endParaRPr lang="lv-LV" dirty="0" smtClean="0">
              <a:solidFill>
                <a:srgbClr val="4472C4"/>
              </a:solidFill>
              <a:cs typeface="Times New Roman" pitchFamily="18" charset="0"/>
            </a:endParaRPr>
          </a:p>
          <a:p>
            <a:pPr marL="0" indent="0">
              <a:buNone/>
            </a:pPr>
            <a:r>
              <a:rPr lang="lv-LV" dirty="0"/>
              <a:t>Detalizētāka informācija par </a:t>
            </a:r>
            <a:r>
              <a:rPr lang="lv-LV" dirty="0" smtClean="0"/>
              <a:t>aktuālo ieviešanas </a:t>
            </a:r>
            <a:r>
              <a:rPr lang="lv-LV" dirty="0"/>
              <a:t>progresu pieejama </a:t>
            </a:r>
            <a:r>
              <a:rPr lang="lv-LV" dirty="0" smtClean="0"/>
              <a:t>FM ikmēneša </a:t>
            </a:r>
            <a:r>
              <a:rPr lang="lv-LV" dirty="0"/>
              <a:t>informatīvajā ziņojumā par </a:t>
            </a:r>
            <a:r>
              <a:rPr lang="lv-LV" dirty="0" smtClean="0"/>
              <a:t>ES fondu investīciju </a:t>
            </a:r>
            <a:r>
              <a:rPr lang="lv-LV" dirty="0"/>
              <a:t>ieviešanas </a:t>
            </a:r>
            <a:r>
              <a:rPr lang="lv-LV" dirty="0" smtClean="0"/>
              <a:t>statusu un </a:t>
            </a:r>
            <a:r>
              <a:rPr lang="lv-LV" dirty="0"/>
              <a:t>pieejams ES fondu tīmekļa vietnē </a:t>
            </a:r>
            <a:r>
              <a:rPr lang="lv-LV" u="sng" dirty="0">
                <a:hlinkClick r:id="rId6"/>
              </a:rPr>
              <a:t>http://www.esfondi.lv/zinojumi-Ministru-kabinetam</a:t>
            </a:r>
            <a:r>
              <a:rPr lang="lv-LV" dirty="0"/>
              <a:t> </a:t>
            </a:r>
          </a:p>
          <a:p>
            <a:pPr marL="0" indent="0">
              <a:buNone/>
            </a:pPr>
            <a:r>
              <a:rPr lang="lv-LV" dirty="0" smtClean="0">
                <a:solidFill>
                  <a:srgbClr val="4472C4"/>
                </a:solidFill>
                <a:cs typeface="Times New Roman" pitchFamily="18" charset="0"/>
              </a:rPr>
              <a:t> </a:t>
            </a:r>
            <a:endParaRPr lang="lv-LV" dirty="0">
              <a:solidFill>
                <a:srgbClr val="4472C4"/>
              </a:solidFill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lv-LV" dirty="0" smtClean="0">
              <a:cs typeface="Times New Roman" pitchFamily="18" charset="0"/>
            </a:endParaRPr>
          </a:p>
          <a:p>
            <a:pPr algn="just"/>
            <a:endParaRPr lang="lv-LV" dirty="0"/>
          </a:p>
          <a:p>
            <a:pPr algn="just"/>
            <a:endParaRPr lang="lv-LV" b="1" dirty="0">
              <a:solidFill>
                <a:schemeClr val="bg1"/>
              </a:solidFill>
            </a:endParaRPr>
          </a:p>
          <a:p>
            <a:pPr algn="ctr"/>
            <a:endParaRPr lang="lv-LV" dirty="0">
              <a:solidFill>
                <a:srgbClr val="002060"/>
              </a:solidFill>
            </a:endParaRPr>
          </a:p>
          <a:p>
            <a:pPr algn="ctr"/>
            <a:endParaRPr lang="lv-LV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lv-LV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912" y="2790949"/>
            <a:ext cx="5069070" cy="325804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49271" y="2492896"/>
            <a:ext cx="3312368" cy="416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v-LV" sz="1600" b="1" dirty="0" smtClean="0">
                <a:solidFill>
                  <a:srgbClr val="D39001"/>
                </a:solidFill>
              </a:rPr>
              <a:t>Izsludinātās atlases</a:t>
            </a:r>
            <a:r>
              <a:rPr lang="lv-LV" sz="1600" dirty="0" smtClean="0">
                <a:solidFill>
                  <a:srgbClr val="D39001"/>
                </a:solidFill>
              </a:rPr>
              <a:t>: nolikums, veidlapas, atbildes uz jautājumiem u.c- </a:t>
            </a:r>
          </a:p>
          <a:p>
            <a:pPr marL="0" indent="0" algn="ctr">
              <a:buNone/>
            </a:pPr>
            <a:r>
              <a:rPr lang="lv-LV" sz="1600" u="sng" dirty="0" smtClean="0">
                <a:solidFill>
                  <a:srgbClr val="002060"/>
                </a:solidFill>
                <a:hlinkClick r:id="rId8"/>
              </a:rPr>
              <a:t>http://www.cfla.gov.lv/lv/es-fondi-2014-2020/izsludinatas-atlases</a:t>
            </a:r>
            <a:endParaRPr lang="lv-LV" sz="1600" u="sng" dirty="0" smtClean="0">
              <a:solidFill>
                <a:srgbClr val="002060"/>
              </a:solidFill>
            </a:endParaRPr>
          </a:p>
          <a:p>
            <a:pPr algn="ctr"/>
            <a:endParaRPr lang="lv-LV" sz="1600" u="sng" dirty="0" smtClean="0">
              <a:solidFill>
                <a:srgbClr val="002060"/>
              </a:solidFill>
            </a:endParaRPr>
          </a:p>
          <a:p>
            <a:pPr marL="285750" indent="-285750" algn="just"/>
            <a:r>
              <a:rPr lang="lv-LV" sz="1600" b="1" dirty="0" smtClean="0">
                <a:solidFill>
                  <a:srgbClr val="D39001"/>
                </a:solidFill>
              </a:rPr>
              <a:t>Projektu īstenošana</a:t>
            </a:r>
            <a:r>
              <a:rPr lang="lv-LV" sz="1600" dirty="0" smtClean="0">
                <a:solidFill>
                  <a:srgbClr val="D39001"/>
                </a:solidFill>
              </a:rPr>
              <a:t>: dokumentu formas u.c. materiāli- </a:t>
            </a:r>
          </a:p>
          <a:p>
            <a:pPr marL="0" indent="0" algn="ctr">
              <a:buNone/>
            </a:pPr>
            <a:r>
              <a:rPr lang="lv-LV" sz="1600" u="sng" dirty="0" smtClean="0">
                <a:solidFill>
                  <a:srgbClr val="002060"/>
                </a:solidFill>
                <a:hlinkClick r:id="rId9"/>
              </a:rPr>
              <a:t>http://www.cfla.gov.lv/lv/es-fondi-2014-2020/projektu-istenosana</a:t>
            </a:r>
            <a:endParaRPr lang="lv-LV" sz="1600" u="sng" dirty="0" smtClean="0">
              <a:solidFill>
                <a:srgbClr val="002060"/>
              </a:solidFill>
            </a:endParaRPr>
          </a:p>
          <a:p>
            <a:pPr algn="just"/>
            <a:r>
              <a:rPr lang="lv-LV" sz="1600" b="1" dirty="0" smtClean="0">
                <a:solidFill>
                  <a:srgbClr val="D39001"/>
                </a:solidFill>
              </a:rPr>
              <a:t>E-vide </a:t>
            </a:r>
            <a:r>
              <a:rPr lang="lv-LV" sz="1600" dirty="0" smtClean="0">
                <a:solidFill>
                  <a:srgbClr val="D39001"/>
                </a:solidFill>
              </a:rPr>
              <a:t>ES fondu projektiem periodā 2014.-2020.gadam: </a:t>
            </a:r>
          </a:p>
          <a:p>
            <a:pPr marL="0" indent="0" algn="ctr">
              <a:buNone/>
            </a:pPr>
            <a:r>
              <a:rPr lang="lv-LV" sz="1600" u="sng" dirty="0" smtClean="0">
                <a:solidFill>
                  <a:srgbClr val="002060"/>
                </a:solidFill>
                <a:hlinkClick r:id="rId10"/>
              </a:rPr>
              <a:t>http://www.cfla.gov.lv/lv/par-mums/pakalpojumi/e-vide-14-20</a:t>
            </a:r>
            <a:endParaRPr lang="lv-LV" sz="1600" u="sng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7EA77-F9EB-4D3B-9C53-DA17819BC1D1}" type="datetime1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04.08.2017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464FB-6FA6-4E80-ACB1-F4B9846AA373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32" y="538302"/>
            <a:ext cx="8662997" cy="1093029"/>
          </a:xfrm>
        </p:spPr>
        <p:txBody>
          <a:bodyPr>
            <a:noAutofit/>
          </a:bodyPr>
          <a:lstStyle/>
          <a:p>
            <a:r>
              <a:rPr lang="lv-LV" sz="2400" b="0" dirty="0">
                <a:solidFill>
                  <a:srgbClr val="1F497D"/>
                </a:solidFill>
              </a:rPr>
              <a:t>2017.gadā būtisks </a:t>
            </a:r>
            <a:r>
              <a:rPr lang="lv-LV" sz="2400" dirty="0">
                <a:solidFill>
                  <a:srgbClr val="1F497D"/>
                </a:solidFill>
              </a:rPr>
              <a:t>progress visos posmos</a:t>
            </a:r>
            <a:r>
              <a:rPr lang="lv-LV" sz="2400" b="0" dirty="0">
                <a:solidFill>
                  <a:srgbClr val="1F497D"/>
                </a:solidFill>
              </a:rPr>
              <a:t>! </a:t>
            </a:r>
            <a:br>
              <a:rPr lang="lv-LV" sz="2400" b="0" dirty="0">
                <a:solidFill>
                  <a:srgbClr val="1F497D"/>
                </a:solidFill>
              </a:rPr>
            </a:br>
            <a:r>
              <a:rPr lang="lv-LV" sz="1800" b="0" dirty="0"/>
              <a:t>(dati līdz 01.07.2017.) milj. </a:t>
            </a:r>
            <a:r>
              <a:rPr lang="lv-LV" sz="1800" b="0" i="1" dirty="0" err="1"/>
              <a:t>euro</a:t>
            </a:r>
            <a:r>
              <a:rPr lang="lv-LV" sz="1800" b="0" dirty="0"/>
              <a:t>,% no pieejamā ES fondu </a:t>
            </a:r>
            <a:r>
              <a:rPr lang="lv-LV" sz="1800" b="0" dirty="0" smtClean="0"/>
              <a:t>finansējuma</a:t>
            </a:r>
            <a:br>
              <a:rPr lang="lv-LV" sz="1800" b="0" dirty="0" smtClean="0"/>
            </a:br>
            <a:r>
              <a:rPr lang="lv-LV" sz="1600" b="0" i="1" dirty="0" smtClean="0">
                <a:solidFill>
                  <a:schemeClr val="bg1">
                    <a:lumMod val="50000"/>
                  </a:schemeClr>
                </a:solidFill>
              </a:rPr>
              <a:t>Bultiņa</a:t>
            </a:r>
            <a:r>
              <a:rPr lang="lv-LV" sz="1600" b="0" i="1" dirty="0" smtClean="0"/>
              <a:t> </a:t>
            </a:r>
            <a:r>
              <a:rPr lang="lv-LV" sz="16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▼</a:t>
            </a:r>
            <a:r>
              <a:rPr lang="lv-LV" sz="1600" b="0" i="1" dirty="0" smtClean="0"/>
              <a:t> </a:t>
            </a:r>
            <a:r>
              <a:rPr lang="lv-LV" sz="1600" b="0" i="1" dirty="0">
                <a:solidFill>
                  <a:schemeClr val="bg1">
                    <a:lumMod val="50000"/>
                  </a:schemeClr>
                </a:solidFill>
              </a:rPr>
              <a:t>nozīmē aktualizēto prognozi uz 01.07.2017. </a:t>
            </a:r>
            <a:endParaRPr lang="lv-LV" sz="1800" b="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394" y="6012806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* Pieejamais ES fondu finansējums: 4,4 mljrd. </a:t>
            </a:r>
            <a:r>
              <a:rPr kumimoji="0" lang="lv-LV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euro </a:t>
            </a:r>
            <a:r>
              <a:rPr kumimoji="0" lang="lv-LV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un pieejamais «</a:t>
            </a:r>
            <a:r>
              <a:rPr kumimoji="0" lang="lv-LV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virssaistību</a:t>
            </a:r>
            <a:r>
              <a:rPr kumimoji="0" lang="lv-LV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» apjoms: 66 milj. </a:t>
            </a:r>
            <a:r>
              <a:rPr kumimoji="0" lang="lv-LV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</a:t>
            </a:r>
            <a:r>
              <a:rPr kumimoji="0" lang="lv-LV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uro.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94554" y="1787377"/>
            <a:ext cx="2650891" cy="623655"/>
            <a:chOff x="6515226" y="1837789"/>
            <a:chExt cx="2650891" cy="623655"/>
          </a:xfrm>
        </p:grpSpPr>
        <p:sp>
          <p:nvSpPr>
            <p:cNvPr id="7" name="TextBox 6"/>
            <p:cNvSpPr txBox="1"/>
            <p:nvPr/>
          </p:nvSpPr>
          <p:spPr>
            <a:xfrm>
              <a:off x="6515226" y="1837789"/>
              <a:ext cx="2620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Kopā: </a:t>
              </a:r>
              <a:r>
                <a:rPr kumimoji="0" lang="lv-LV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4,48 mljrd. </a:t>
              </a:r>
              <a:r>
                <a:rPr kumimoji="0" lang="lv-LV" sz="1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euro*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67097" y="2153667"/>
              <a:ext cx="16990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Līdz 2023.gadam</a:t>
              </a:r>
              <a:endParaRPr kumimoji="0" lang="lv-LV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976576"/>
              </p:ext>
            </p:extLst>
          </p:nvPr>
        </p:nvGraphicFramePr>
        <p:xfrm>
          <a:off x="107504" y="1635382"/>
          <a:ext cx="8712968" cy="453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Down Arrow 9"/>
          <p:cNvSpPr/>
          <p:nvPr/>
        </p:nvSpPr>
        <p:spPr>
          <a:xfrm>
            <a:off x="5744244" y="2282916"/>
            <a:ext cx="1100619" cy="36274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100" b="1" dirty="0" smtClean="0">
                <a:solidFill>
                  <a:schemeClr val="tx1"/>
                </a:solidFill>
                <a:latin typeface="Franklin Gothic Medium" panose="020B0603020102020204" pitchFamily="34" charset="0"/>
              </a:rPr>
              <a:t>2 967</a:t>
            </a:r>
            <a:endParaRPr lang="lv-LV" sz="1400" b="1" dirty="0">
              <a:solidFill>
                <a:schemeClr val="tx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5</a:t>
            </a:fld>
            <a:endParaRPr lang="lv-LV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762273"/>
              </p:ext>
            </p:extLst>
          </p:nvPr>
        </p:nvGraphicFramePr>
        <p:xfrm>
          <a:off x="179512" y="1708055"/>
          <a:ext cx="8712968" cy="501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07504" y="76470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Indikatīvais </a:t>
            </a:r>
            <a:r>
              <a:rPr lang="lv-LV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līgumu slēgšanas sadalījums </a:t>
            </a:r>
            <a:r>
              <a:rPr lang="lv-LV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nozarēs </a:t>
            </a:r>
            <a:r>
              <a:rPr lang="lv-LV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 gadā </a:t>
            </a: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(milj. euro), % no </a:t>
            </a:r>
            <a:r>
              <a:rPr lang="lv-LV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 mljrd </a:t>
            </a:r>
            <a:r>
              <a:rPr lang="lv-LV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lv-LV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kopējā </a:t>
            </a:r>
            <a:r>
              <a:rPr lang="lv-LV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plānotā </a:t>
            </a: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2017.gadā </a:t>
            </a:r>
            <a:r>
              <a:rPr lang="lv-LV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nozaru gada plāna izpilde </a:t>
            </a:r>
            <a:r>
              <a:rPr lang="lv-LV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līdz 1.07.2017</a:t>
            </a:r>
            <a:r>
              <a:rPr lang="lv-LV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Vidēji līgumu gada plāns izpildīts </a:t>
            </a:r>
            <a:r>
              <a:rPr lang="lv-LV" b="1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r>
              <a:rPr lang="lv-LV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v-LV" u="sng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vājāk</a:t>
            </a:r>
            <a:r>
              <a:rPr lang="lv-LV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energoefektivitātes, sociālās iekļaušanas un IKT jomās.</a:t>
            </a:r>
          </a:p>
          <a:p>
            <a:pPr>
              <a:defRPr sz="16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Virs vidējā un apjoma ziņā gada pirmā pusē </a:t>
            </a:r>
            <a:r>
              <a:rPr lang="lv-LV" u="sng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sekmīgāk</a:t>
            </a:r>
            <a:r>
              <a:rPr lang="lv-LV" dirty="0" smtClean="0">
                <a:solidFill>
                  <a:srgbClr val="D39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transporta, izglītības un P&amp;A jomās.</a:t>
            </a:r>
            <a:endParaRPr lang="en-US" dirty="0">
              <a:solidFill>
                <a:srgbClr val="D390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13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0" y="339416"/>
            <a:ext cx="8964488" cy="135922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92075" lvl="1"/>
            <a:endParaRPr lang="lv-LV" sz="1600" i="1" dirty="0" smtClean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73552" y="5936651"/>
            <a:ext cx="2133600" cy="365125"/>
          </a:xfrm>
        </p:spPr>
        <p:txBody>
          <a:bodyPr/>
          <a:lstStyle/>
          <a:p>
            <a:fld id="{952464FB-6FA6-4E80-ACB1-F4B9846AA373}" type="slidenum">
              <a:rPr lang="lv-LV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lv-LV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476672"/>
            <a:ext cx="835292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/>
            <a:r>
              <a:rPr lang="lv-LV" b="1" dirty="0" smtClean="0">
                <a:solidFill>
                  <a:srgbClr val="D39001"/>
                </a:solidFill>
              </a:rPr>
              <a:t>BUDŽETA IZDEVUMI projektiem - Ikgadējā</a:t>
            </a:r>
            <a:r>
              <a:rPr lang="lv-LV" dirty="0" smtClean="0">
                <a:solidFill>
                  <a:srgbClr val="D39001"/>
                </a:solidFill>
              </a:rPr>
              <a:t> indikatīvā </a:t>
            </a:r>
          </a:p>
          <a:p>
            <a:pPr marL="92075" lvl="1"/>
            <a:r>
              <a:rPr lang="lv-LV" dirty="0" smtClean="0">
                <a:solidFill>
                  <a:srgbClr val="D39001"/>
                </a:solidFill>
              </a:rPr>
              <a:t>prognoze – nemainīga, salīdzinot ar februāri</a:t>
            </a:r>
          </a:p>
          <a:p>
            <a:pPr marL="92075" lvl="1"/>
            <a:endParaRPr lang="lv-LV" sz="1600" dirty="0" smtClean="0">
              <a:solidFill>
                <a:srgbClr val="FF0000"/>
              </a:solidFill>
            </a:endParaRPr>
          </a:p>
          <a:p>
            <a:pPr marL="92075" lvl="1"/>
            <a:r>
              <a:rPr lang="lv-LV" sz="1600" dirty="0" smtClean="0">
                <a:solidFill>
                  <a:srgbClr val="FF0000"/>
                </a:solidFill>
              </a:rPr>
              <a:t>Risks </a:t>
            </a:r>
            <a:r>
              <a:rPr lang="lv-LV" sz="1600" dirty="0">
                <a:solidFill>
                  <a:srgbClr val="FF0000"/>
                </a:solidFill>
              </a:rPr>
              <a:t>2017.gada budžeta plāna – 470 milj. EUR izpildei </a:t>
            </a:r>
            <a:r>
              <a:rPr lang="lv-LV" sz="1600" dirty="0">
                <a:solidFill>
                  <a:srgbClr val="002060"/>
                </a:solidFill>
              </a:rPr>
              <a:t>– </a:t>
            </a:r>
            <a:r>
              <a:rPr lang="lv-LV" sz="1600" dirty="0">
                <a:solidFill>
                  <a:srgbClr val="00B050"/>
                </a:solidFill>
              </a:rPr>
              <a:t>jāpaātrina projektu uzsākšana/ieviešana + individuāls darbs CFLA ar finansējuma saņēmējiem</a:t>
            </a:r>
            <a:endParaRPr lang="lv-LV" sz="1600" dirty="0" smtClean="0">
              <a:solidFill>
                <a:srgbClr val="D39001"/>
              </a:solidFill>
            </a:endParaRPr>
          </a:p>
          <a:p>
            <a:pPr marL="92075" lvl="1"/>
            <a:endParaRPr lang="lv-LV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011711"/>
              </p:ext>
            </p:extLst>
          </p:nvPr>
        </p:nvGraphicFramePr>
        <p:xfrm>
          <a:off x="260331" y="1698642"/>
          <a:ext cx="8567538" cy="460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0331" y="1835897"/>
            <a:ext cx="143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prstClr val="black"/>
                </a:solidFill>
              </a:rPr>
              <a:t>Milj. </a:t>
            </a:r>
            <a:r>
              <a:rPr lang="lv-LV" i="1" dirty="0" smtClean="0">
                <a:solidFill>
                  <a:prstClr val="black"/>
                </a:solidFill>
              </a:rPr>
              <a:t>euro</a:t>
            </a:r>
            <a:endParaRPr lang="lv-LV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3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7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1488" y="573706"/>
            <a:ext cx="6371712" cy="1055094"/>
          </a:xfrm>
        </p:spPr>
        <p:txBody>
          <a:bodyPr>
            <a:normAutofit fontScale="90000"/>
          </a:bodyPr>
          <a:lstStyle/>
          <a:p>
            <a:r>
              <a:rPr lang="lv-LV" b="0" dirty="0" smtClean="0"/>
              <a:t>2017.gada pirmajā pusgadā </a:t>
            </a:r>
            <a:r>
              <a:rPr lang="lv-LV" dirty="0" smtClean="0"/>
              <a:t>valsts budžeta </a:t>
            </a:r>
            <a:r>
              <a:rPr lang="lv-LV" b="0" dirty="0" smtClean="0"/>
              <a:t>izdevumu budžeta izpilde 26,8% no gada plāna </a:t>
            </a:r>
            <a:r>
              <a:rPr lang="lv-LV" dirty="0" smtClean="0"/>
              <a:t>– slodze, iespējas un risks gada otrā pusē </a:t>
            </a:r>
            <a:endParaRPr lang="lv-LV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380326"/>
              </p:ext>
            </p:extLst>
          </p:nvPr>
        </p:nvGraphicFramePr>
        <p:xfrm>
          <a:off x="179512" y="1124744"/>
          <a:ext cx="871296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163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8</a:t>
            </a:fld>
            <a:endParaRPr lang="lv-LV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5688632" cy="648072"/>
          </a:xfrm>
        </p:spPr>
        <p:txBody>
          <a:bodyPr>
            <a:normAutofit fontScale="90000"/>
          </a:bodyPr>
          <a:lstStyle/>
          <a:p>
            <a:r>
              <a:rPr lang="lv-LV" b="0" dirty="0" smtClean="0"/>
              <a:t>2017.gada </a:t>
            </a:r>
            <a:r>
              <a:rPr lang="lv-LV" dirty="0" smtClean="0"/>
              <a:t>ES fondu atmaksu </a:t>
            </a:r>
            <a:r>
              <a:rPr lang="lv-LV" b="0" dirty="0" smtClean="0"/>
              <a:t>plāna izpildē pēc pirmā pusgada </a:t>
            </a:r>
            <a:r>
              <a:rPr lang="lv-LV" b="0" dirty="0" smtClean="0">
                <a:solidFill>
                  <a:srgbClr val="FF0000"/>
                </a:solidFill>
              </a:rPr>
              <a:t>sākas negatīva tendence</a:t>
            </a:r>
            <a:endParaRPr lang="lv-LV" b="0" dirty="0">
              <a:solidFill>
                <a:srgbClr val="FF0000"/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14575132"/>
              </p:ext>
            </p:extLst>
          </p:nvPr>
        </p:nvGraphicFramePr>
        <p:xfrm>
          <a:off x="179512" y="1268760"/>
          <a:ext cx="8712968" cy="5087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1474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EA77-F9EB-4D3B-9C53-DA17819BC1D1}" type="datetime1">
              <a:rPr lang="lv-LV" smtClean="0"/>
              <a:t>04.08.2017</a:t>
            </a:fld>
            <a:endParaRPr lang="lv-LV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464FB-6FA6-4E80-ACB1-F4B9846AA373}" type="slidenum">
              <a:rPr lang="lv-LV" smtClean="0"/>
              <a:t>9</a:t>
            </a:fld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endParaRPr lang="lv-LV" sz="3200" b="1" dirty="0" smtClean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ES </a:t>
            </a:r>
            <a:r>
              <a:rPr lang="lv-LV" sz="3200" b="1" dirty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fondu </a:t>
            </a:r>
            <a:r>
              <a:rPr lang="lv-LV" sz="3200" b="1" dirty="0" smtClean="0">
                <a:solidFill>
                  <a:srgbClr val="D3900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+mj-ea"/>
                <a:cs typeface="+mj-cs"/>
              </a:rPr>
              <a:t>ieviešanas plāni 2017.gadā un faktiskā izpilde nozaru dalījumā</a:t>
            </a:r>
            <a:endParaRPr lang="lv-LV" sz="3200" b="1" dirty="0">
              <a:solidFill>
                <a:srgbClr val="D3900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8038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6500</TotalTime>
  <Words>1977</Words>
  <Application>Microsoft Office PowerPoint</Application>
  <PresentationFormat>On-screen Show (4:3)</PresentationFormat>
  <Paragraphs>335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Franklin Gothic Book</vt:lpstr>
      <vt:lpstr>Franklin Gothic Medium</vt:lpstr>
      <vt:lpstr>Times New Roman</vt:lpstr>
      <vt:lpstr>1_Custom Design</vt:lpstr>
      <vt:lpstr>2_Custom Design</vt:lpstr>
      <vt:lpstr>3_Custom Design</vt:lpstr>
      <vt:lpstr> Kohēzijas politikas  ES fondu investīciju aktualitātes        </vt:lpstr>
      <vt:lpstr>PowerPoint Presentation</vt:lpstr>
      <vt:lpstr>Atlicis apstiprināt investīciju regulējumu kopā par 263 MEUR  (ES fondi +virssaistības) izglītības, uzņēmējdarbības, energoefektivitātes, vides aizsardzības, veselības un jauniešu atbalsta jomās –dati līdz 18.07.2017</vt:lpstr>
      <vt:lpstr>2017.gadā būtisks progress visos posmos!  (dati līdz 01.07.2017.) milj. euro,% no pieejamā ES fondu finansējuma Bultiņa ▼ nozīmē aktualizēto prognozi uz 01.07.2017. </vt:lpstr>
      <vt:lpstr>PowerPoint Presentation</vt:lpstr>
      <vt:lpstr>PowerPoint Presentation</vt:lpstr>
      <vt:lpstr>2017.gada pirmajā pusgadā valsts budžeta izdevumu budžeta izpilde 26,8% no gada plāna – slodze, iespējas un risks gada otrā pusē </vt:lpstr>
      <vt:lpstr>2017.gada ES fondu atmaksu plāna izpildē pēc pirmā pusgada sākas negatīva tendence</vt:lpstr>
      <vt:lpstr>PowerPoint Presentation</vt:lpstr>
      <vt:lpstr>Pētniecība un inovācijas,  milj. euro,% no pieejamā ES fondu finansējuma Bultiņas ▲▼ nozīmē aktualizēto prognozi uz 01.07.2017. </vt:lpstr>
      <vt:lpstr>Informāciju un komunikāciju tehnoloģijas,  milj. euro, % no pieejamā ES fondu finansējuma Bultiņas ▲▼ nozīmē aktualizēto prognozi uz 01.07.2017.</vt:lpstr>
      <vt:lpstr>Mazo un vidējo komersantu konkurētspēja, milj. euro,% no pieejamā ES fondu finansējuma Bultiņas ▲▼ nozīmē aktualizēto prognozi uz 01.07.2017.</vt:lpstr>
      <vt:lpstr>PowerPoint Presentation</vt:lpstr>
      <vt:lpstr>Vide un teritoriālā attīstība,  milj. euro, % no pieejamā ES fondu finansējuma Bultiņas ▲▼ nozīmē aktualizēto prognozi uz 01.07.2017. </vt:lpstr>
      <vt:lpstr>Transports,  milj. euro, % no pieejamā ES fondu finansējuma Bultiņas ▲▼ nozīmē aktualizēto prognozi uz 01.07.2017.</vt:lpstr>
      <vt:lpstr>Nodarbinātība,  milj. euro, % no pieejamā ES fondu finansējuma Bultiņas ▲▼ nozīmē aktualizēto prognozi uz 01.07.2017.</vt:lpstr>
      <vt:lpstr>Izglītība,  milj. euro, % no pieejamā ES fondu finansējuma Bultiņas ▲▼ nozīmē aktualizēto prognozi uz 01.07.2017.</vt:lpstr>
      <vt:lpstr>Sociālā iekļaušana,  milj. euro, % no pieejamā ES fondu finansējuma Bultiņas ▲▼ nozīmē aktualizēto prognozi uz 01.07.2017.</vt:lpstr>
      <vt:lpstr>PowerPoint Presentation</vt:lpstr>
      <vt:lpstr>1.PV – nav identificēts nozīmīgs risks</vt:lpstr>
      <vt:lpstr>2.PV – nav identificēts nozīmīgs risks</vt:lpstr>
      <vt:lpstr>3.PV – nav identificēts nozīmīgs risks</vt:lpstr>
      <vt:lpstr>4.PV – minimāls risks ERAF finanšu rādītājā</vt:lpstr>
      <vt:lpstr>5.PV – nav identificēts nozīmīgs risks</vt:lpstr>
      <vt:lpstr>6.PV – nav identificēts nozīmīgs risks</vt:lpstr>
      <vt:lpstr>7.PV – nav identificēts nozīmīgs risks</vt:lpstr>
      <vt:lpstr>8.PV – augsti riski gan ERAF, gan ESF. Pieņemot DP groz. rādītāji izpilda mērķus vai nedaudz zem 100%</vt:lpstr>
      <vt:lpstr>9.PV – augsti riski. Krīt ERAF finanšu rādītāja izpildes prognoze. ESF finanšu rādītājs izpildās tikai par 88%, ja pieņem LM DP groz.</vt:lpstr>
      <vt:lpstr>PowerPoint Presentation</vt:lpstr>
      <vt:lpstr>PIESARDZĪGĀ PROGNOZE atbilstoši vidēja termiņa budžeta ietvaram - finanšu plūsma joprojām droši virs sarkanās līnijas – minimālā N+3 mērķa, lai nezaudētu piešķīrumu</vt:lpstr>
      <vt:lpstr>OPTIMISTISKĀ PROGNOZE 2018.g. un turpmākiem gadiem Nekoriģētās projektu īstenotāju prognozes norāda uz divkārt lielāku finansējuma izlietojumu tuvākajos divos gados, nekā prognozē Finanšu ministrija</vt:lpstr>
      <vt:lpstr>Projektu iesniedzēju prognozes paredz 2018.-2019. gados izmantot pusi jeb 2 miljardus euro no kopējās ES fondu aploksnes  (VI – ES fondu Vadošā ietāde, FM)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ieva.purina@fm.gov.lv</dc:creator>
  <cp:lastModifiedBy>Ieva Ziepniece</cp:lastModifiedBy>
  <cp:revision>1040</cp:revision>
  <cp:lastPrinted>2017-07-18T08:23:51Z</cp:lastPrinted>
  <dcterms:created xsi:type="dcterms:W3CDTF">2014-02-26T10:57:02Z</dcterms:created>
  <dcterms:modified xsi:type="dcterms:W3CDTF">2017-08-04T06:13:01Z</dcterms:modified>
</cp:coreProperties>
</file>